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6" r:id="rId20"/>
    <p:sldId id="277" r:id="rId21"/>
    <p:sldId id="278" r:id="rId22"/>
    <p:sldId id="279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2" autoAdjust="0"/>
    <p:restoredTop sz="94660"/>
  </p:normalViewPr>
  <p:slideViewPr>
    <p:cSldViewPr snapToGrid="0">
      <p:cViewPr varScale="1">
        <p:scale>
          <a:sx n="75" d="100"/>
          <a:sy n="75" d="100"/>
        </p:scale>
        <p:origin x="6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C34D-EC1A-4215-A6BC-F7F1BC251993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41FE2-5571-4F0D-B807-85D99457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33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C34D-EC1A-4215-A6BC-F7F1BC251993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41FE2-5571-4F0D-B807-85D99457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37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C34D-EC1A-4215-A6BC-F7F1BC251993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41FE2-5571-4F0D-B807-85D99457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8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C34D-EC1A-4215-A6BC-F7F1BC251993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41FE2-5571-4F0D-B807-85D99457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7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C34D-EC1A-4215-A6BC-F7F1BC251993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41FE2-5571-4F0D-B807-85D99457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04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C34D-EC1A-4215-A6BC-F7F1BC251993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41FE2-5571-4F0D-B807-85D99457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08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C34D-EC1A-4215-A6BC-F7F1BC251993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41FE2-5571-4F0D-B807-85D99457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5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C34D-EC1A-4215-A6BC-F7F1BC251993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41FE2-5571-4F0D-B807-85D99457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03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C34D-EC1A-4215-A6BC-F7F1BC251993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41FE2-5571-4F0D-B807-85D99457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3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C34D-EC1A-4215-A6BC-F7F1BC251993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41FE2-5571-4F0D-B807-85D99457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86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C34D-EC1A-4215-A6BC-F7F1BC251993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41FE2-5571-4F0D-B807-85D99457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11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C34D-EC1A-4215-A6BC-F7F1BC251993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41FE2-5571-4F0D-B807-85D994576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21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74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Bubble Sort Algorithm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altLang="en-US" smtClean="0"/>
              <a:t>do</a:t>
            </a:r>
          </a:p>
          <a:p>
            <a:pPr marL="533400" indent="-533400">
              <a:buFontTx/>
              <a:buAutoNum type="arabicPeriod"/>
            </a:pPr>
            <a:r>
              <a:rPr lang="en-US" altLang="en-US" smtClean="0"/>
              <a:t>      for each pair of adjacent array elements</a:t>
            </a:r>
          </a:p>
          <a:p>
            <a:pPr marL="533400" indent="-533400">
              <a:buFontTx/>
              <a:buAutoNum type="arabicPeriod"/>
            </a:pPr>
            <a:r>
              <a:rPr lang="en-US" altLang="en-US" smtClean="0"/>
              <a:t>            if values are out of order</a:t>
            </a:r>
          </a:p>
          <a:p>
            <a:pPr marL="533400" indent="-533400">
              <a:buFontTx/>
              <a:buAutoNum type="arabicPeriod"/>
            </a:pPr>
            <a:r>
              <a:rPr lang="en-US" altLang="en-US" smtClean="0"/>
              <a:t>                  Exchange the values</a:t>
            </a:r>
          </a:p>
          <a:p>
            <a:pPr marL="533400" indent="-533400">
              <a:buFontTx/>
              <a:buAutoNum type="arabicPeriod"/>
            </a:pPr>
            <a:r>
              <a:rPr lang="en-US" altLang="en-US" smtClean="0"/>
              <a:t>while the array is not sorted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649D7C-4055-46E1-8BE0-6469350AF9DD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37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Bubble Sort Algorithm, Refined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altLang="en-US" smtClean="0"/>
              <a:t>do</a:t>
            </a:r>
          </a:p>
          <a:p>
            <a:pPr marL="533400" indent="-533400">
              <a:buFontTx/>
              <a:buAutoNum type="arabicPeriod"/>
            </a:pPr>
            <a:r>
              <a:rPr lang="en-US" altLang="en-US" smtClean="0"/>
              <a:t>      Initialize </a:t>
            </a:r>
            <a:r>
              <a:rPr lang="en-US" altLang="en-US" b="1" smtClean="0"/>
              <a:t>exchanges</a:t>
            </a:r>
            <a:r>
              <a:rPr lang="en-US" altLang="en-US" smtClean="0"/>
              <a:t> to </a:t>
            </a:r>
            <a:r>
              <a:rPr lang="en-US" altLang="en-US" b="1" smtClean="0"/>
              <a:t>false</a:t>
            </a:r>
            <a:endParaRPr lang="en-US" altLang="en-US" smtClean="0"/>
          </a:p>
          <a:p>
            <a:pPr marL="533400" indent="-533400">
              <a:buFontTx/>
              <a:buAutoNum type="arabicPeriod"/>
            </a:pPr>
            <a:r>
              <a:rPr lang="en-US" altLang="en-US" smtClean="0"/>
              <a:t>      for each pair of adjacent array elements</a:t>
            </a:r>
          </a:p>
          <a:p>
            <a:pPr marL="533400" indent="-533400">
              <a:buFontTx/>
              <a:buAutoNum type="arabicPeriod"/>
            </a:pPr>
            <a:r>
              <a:rPr lang="en-US" altLang="en-US" smtClean="0"/>
              <a:t>            if values are out of order</a:t>
            </a:r>
          </a:p>
          <a:p>
            <a:pPr marL="533400" indent="-533400">
              <a:buFontTx/>
              <a:buAutoNum type="arabicPeriod"/>
            </a:pPr>
            <a:r>
              <a:rPr lang="en-US" altLang="en-US" smtClean="0"/>
              <a:t>                  Exchange the values</a:t>
            </a:r>
          </a:p>
          <a:p>
            <a:pPr marL="533400" indent="-533400">
              <a:buFontTx/>
              <a:buAutoNum type="arabicPeriod"/>
            </a:pPr>
            <a:r>
              <a:rPr lang="en-US" altLang="en-US" smtClean="0"/>
              <a:t>                  Set </a:t>
            </a:r>
            <a:r>
              <a:rPr lang="en-US" altLang="en-US" b="1" smtClean="0"/>
              <a:t>exchanges</a:t>
            </a:r>
            <a:r>
              <a:rPr lang="en-US" altLang="en-US" smtClean="0"/>
              <a:t> to </a:t>
            </a:r>
            <a:r>
              <a:rPr lang="en-US" altLang="en-US" b="1" smtClean="0"/>
              <a:t>true</a:t>
            </a:r>
            <a:endParaRPr lang="en-US" altLang="en-US" smtClean="0"/>
          </a:p>
          <a:p>
            <a:pPr marL="533400" indent="-533400">
              <a:buFontTx/>
              <a:buAutoNum type="arabicPeriod"/>
            </a:pPr>
            <a:r>
              <a:rPr lang="en-US" altLang="en-US" smtClean="0"/>
              <a:t>while </a:t>
            </a:r>
            <a:r>
              <a:rPr lang="en-US" altLang="en-US" b="1" smtClean="0"/>
              <a:t>exchanges</a:t>
            </a:r>
            <a:endParaRPr lang="en-US" alt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75F1F5-4CF2-48A3-8CD6-E7EED0CA612E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56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039938" y="228600"/>
            <a:ext cx="6348412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Bubble Sort Code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143000"/>
            <a:ext cx="6705600" cy="5715000"/>
          </a:xfrm>
        </p:spPr>
        <p:txBody>
          <a:bodyPr rtlCol="0">
            <a:normAutofit lnSpcReduction="10000"/>
          </a:bodyPr>
          <a:lstStyle/>
          <a:p>
            <a:pPr>
              <a:lnSpc>
                <a:spcPct val="80000"/>
              </a:lnSpc>
              <a:buNone/>
              <a:defRPr/>
            </a:pP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void </a:t>
            </a:r>
            <a:r>
              <a:rPr lang="en-US" altLang="en-US" sz="1600" dirty="0" err="1">
                <a:solidFill>
                  <a:srgbClr val="FFC000"/>
                </a:solidFill>
                <a:latin typeface="Lucida Sans Typewriter" panose="020B0509030504030204" pitchFamily="49" charset="0"/>
              </a:rPr>
              <a:t>bubble_sort</a:t>
            </a: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(</a:t>
            </a:r>
            <a:r>
              <a:rPr lang="en-US" altLang="en-US" sz="1600" dirty="0" err="1">
                <a:solidFill>
                  <a:srgbClr val="FFC000"/>
                </a:solidFill>
                <a:latin typeface="Lucida Sans Typewriter" panose="020B0509030504030204" pitchFamily="49" charset="0"/>
              </a:rPr>
              <a:t>int</a:t>
            </a: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first, </a:t>
            </a:r>
            <a:r>
              <a:rPr lang="en-US" altLang="en-US" sz="1600" dirty="0" err="1">
                <a:solidFill>
                  <a:srgbClr val="FFC000"/>
                </a:solidFill>
                <a:latin typeface="Lucida Sans Typewriter" panose="020B0509030504030204" pitchFamily="49" charset="0"/>
              </a:rPr>
              <a:t>int</a:t>
            </a: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last, </a:t>
            </a:r>
            <a:r>
              <a:rPr lang="en-US" altLang="en-US" sz="1600" dirty="0" err="1">
                <a:solidFill>
                  <a:srgbClr val="FFC000"/>
                </a:solidFill>
                <a:latin typeface="Lucida Sans Typewriter" panose="020B0509030504030204" pitchFamily="49" charset="0"/>
              </a:rPr>
              <a:t>int</a:t>
            </a: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sz="1600" dirty="0" err="1">
                <a:solidFill>
                  <a:srgbClr val="FFC000"/>
                </a:solidFill>
                <a:latin typeface="Lucida Sans Typewriter" panose="020B0509030504030204" pitchFamily="49" charset="0"/>
              </a:rPr>
              <a:t>arr</a:t>
            </a: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[]) {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</a:t>
            </a:r>
            <a:r>
              <a:rPr lang="en-US" altLang="en-US" sz="1600" dirty="0" err="1">
                <a:solidFill>
                  <a:srgbClr val="FFC000"/>
                </a:solidFill>
                <a:latin typeface="Lucida Sans Typewriter" panose="020B0509030504030204" pitchFamily="49" charset="0"/>
              </a:rPr>
              <a:t>int</a:t>
            </a: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pass = 1;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</a:t>
            </a:r>
            <a:r>
              <a:rPr lang="en-US" altLang="en-US" sz="1600" dirty="0" err="1">
                <a:solidFill>
                  <a:srgbClr val="FFC000"/>
                </a:solidFill>
                <a:latin typeface="Lucida Sans Typewriter" panose="020B0509030504030204" pitchFamily="49" charset="0"/>
              </a:rPr>
              <a:t>bool</a:t>
            </a: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exchanges;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do {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		  exchanges = false;  // No exchanges yet.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   // Compare each pair of adjacent elements.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   for (</a:t>
            </a:r>
            <a:r>
              <a:rPr lang="en-US" altLang="en-US" sz="1600" dirty="0" err="1">
                <a:solidFill>
                  <a:srgbClr val="FFC000"/>
                </a:solidFill>
                <a:latin typeface="Lucida Sans Typewriter" panose="020B0509030504030204" pitchFamily="49" charset="0"/>
              </a:rPr>
              <a:t>int</a:t>
            </a: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x = first; x != last - pass; x++) {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      </a:t>
            </a:r>
            <a:r>
              <a:rPr lang="en-US" altLang="en-US" sz="1600" dirty="0" err="1">
                <a:solidFill>
                  <a:srgbClr val="FFC000"/>
                </a:solidFill>
                <a:latin typeface="Lucida Sans Typewriter" panose="020B0509030504030204" pitchFamily="49" charset="0"/>
              </a:rPr>
              <a:t>int</a:t>
            </a: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y = x + 1;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      if (</a:t>
            </a:r>
            <a:r>
              <a:rPr lang="en-US" altLang="en-US" sz="1600" dirty="0" err="1">
                <a:solidFill>
                  <a:srgbClr val="FFC000"/>
                </a:solidFill>
                <a:latin typeface="Lucida Sans Typewriter" panose="020B0509030504030204" pitchFamily="49" charset="0"/>
              </a:rPr>
              <a:t>arr</a:t>
            </a: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[y] &lt; </a:t>
            </a:r>
            <a:r>
              <a:rPr lang="en-US" altLang="en-US" sz="1600" dirty="0" err="1">
                <a:solidFill>
                  <a:srgbClr val="FFC000"/>
                </a:solidFill>
                <a:latin typeface="Lucida Sans Typewriter" panose="020B0509030504030204" pitchFamily="49" charset="0"/>
              </a:rPr>
              <a:t>arr</a:t>
            </a: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[x]) {  // Exchange pair.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          </a:t>
            </a:r>
            <a:r>
              <a:rPr lang="en-US" altLang="en-US" sz="1600" dirty="0" err="1">
                <a:solidFill>
                  <a:srgbClr val="FFC000"/>
                </a:solidFill>
                <a:latin typeface="Lucida Sans Typewriter" panose="020B0509030504030204" pitchFamily="49" charset="0"/>
              </a:rPr>
              <a:t>int</a:t>
            </a: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temp = </a:t>
            </a:r>
            <a:r>
              <a:rPr lang="en-US" altLang="en-US" sz="1600" dirty="0" err="1">
                <a:solidFill>
                  <a:srgbClr val="FFC000"/>
                </a:solidFill>
                <a:latin typeface="Lucida Sans Typewriter" panose="020B0509030504030204" pitchFamily="49" charset="0"/>
              </a:rPr>
              <a:t>arr</a:t>
            </a: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[y];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				  </a:t>
            </a:r>
            <a:r>
              <a:rPr lang="en-US" altLang="en-US" sz="1600" dirty="0" err="1">
                <a:solidFill>
                  <a:srgbClr val="FFC000"/>
                </a:solidFill>
                <a:latin typeface="Lucida Sans Typewriter" panose="020B0509030504030204" pitchFamily="49" charset="0"/>
              </a:rPr>
              <a:t>arr</a:t>
            </a: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[y] = </a:t>
            </a:r>
            <a:r>
              <a:rPr lang="en-US" altLang="en-US" sz="1600" dirty="0" err="1">
                <a:solidFill>
                  <a:srgbClr val="FFC000"/>
                </a:solidFill>
                <a:latin typeface="Lucida Sans Typewriter" panose="020B0509030504030204" pitchFamily="49" charset="0"/>
              </a:rPr>
              <a:t>arr</a:t>
            </a: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[x];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          </a:t>
            </a:r>
            <a:r>
              <a:rPr lang="en-US" altLang="en-US" sz="1600" dirty="0" err="1">
                <a:solidFill>
                  <a:srgbClr val="FFC000"/>
                </a:solidFill>
                <a:latin typeface="Lucida Sans Typewriter" panose="020B0509030504030204" pitchFamily="49" charset="0"/>
              </a:rPr>
              <a:t>arr</a:t>
            </a: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[x] = temp;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          exchanges = true;  // Set flag.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      }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   }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   pass++;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} while (exchanges);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altLang="en-US" sz="1600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DA17A8A-B6AB-46C2-A66F-AF7387998774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1256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Analysis of Bubble Sort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133601" y="1600201"/>
            <a:ext cx="6348413" cy="4441825"/>
          </a:xfrm>
        </p:spPr>
        <p:txBody>
          <a:bodyPr/>
          <a:lstStyle/>
          <a:p>
            <a:pPr eaLnBrk="1" hangingPunct="1"/>
            <a:r>
              <a:rPr lang="en-US" altLang="en-US" smtClean="0"/>
              <a:t>Is this better than selection sort?</a:t>
            </a:r>
          </a:p>
          <a:p>
            <a:pPr eaLnBrk="1" hangingPunct="1"/>
            <a:r>
              <a:rPr lang="en-US" altLang="en-US" smtClean="0"/>
              <a:t>In what cases would this algorithm work best?  </a:t>
            </a:r>
          </a:p>
          <a:p>
            <a:pPr eaLnBrk="1" hangingPunct="1"/>
            <a:r>
              <a:rPr lang="en-US" altLang="en-US" smtClean="0"/>
              <a:t>Worst?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0AC72AC-4A09-48ED-8C23-70B40314CB4F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30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Analysis of Bubble Sort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2133601" y="1600201"/>
            <a:ext cx="6348413" cy="4441825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smtClean="0"/>
              <a:t>Excellent performance in some cases</a:t>
            </a:r>
          </a:p>
          <a:p>
            <a:pPr lvl="1" eaLnBrk="1" hangingPunct="1"/>
            <a:r>
              <a:rPr lang="en-US" altLang="en-US" smtClean="0"/>
              <a:t>But very poor performance in others!</a:t>
            </a:r>
          </a:p>
          <a:p>
            <a:pPr eaLnBrk="1" hangingPunct="1"/>
            <a:r>
              <a:rPr lang="en-US" altLang="en-US" smtClean="0"/>
              <a:t>Works </a:t>
            </a:r>
            <a:r>
              <a:rPr lang="en-US" altLang="en-US" b="1" i="1" smtClean="0"/>
              <a:t>best</a:t>
            </a:r>
            <a:r>
              <a:rPr lang="en-US" altLang="en-US" smtClean="0"/>
              <a:t> when array is nearly sorted to begin with</a:t>
            </a:r>
          </a:p>
          <a:p>
            <a:pPr eaLnBrk="1" hangingPunct="1"/>
            <a:r>
              <a:rPr lang="en-US" altLang="en-US" smtClean="0"/>
              <a:t>Worst case number of comparisons: O(n</a:t>
            </a:r>
            <a:r>
              <a:rPr lang="en-US" altLang="en-US" baseline="30000" smtClean="0"/>
              <a:t>2</a:t>
            </a:r>
            <a:r>
              <a:rPr lang="en-US" altLang="en-US" smtClean="0"/>
              <a:t>)</a:t>
            </a:r>
          </a:p>
          <a:p>
            <a:pPr eaLnBrk="1" hangingPunct="1"/>
            <a:r>
              <a:rPr lang="en-US" altLang="en-US" smtClean="0"/>
              <a:t>Worst case number of exchanges: O(n</a:t>
            </a:r>
            <a:r>
              <a:rPr lang="en-US" altLang="en-US" baseline="30000" smtClean="0"/>
              <a:t>2</a:t>
            </a:r>
            <a:r>
              <a:rPr lang="en-US" altLang="en-US" smtClean="0"/>
              <a:t>)</a:t>
            </a:r>
          </a:p>
          <a:p>
            <a:pPr eaLnBrk="1" hangingPunct="1"/>
            <a:r>
              <a:rPr lang="en-US" altLang="en-US" smtClean="0"/>
              <a:t>Best case occurs when the array is already sorted:</a:t>
            </a:r>
          </a:p>
          <a:p>
            <a:pPr lvl="1" eaLnBrk="1" hangingPunct="1"/>
            <a:r>
              <a:rPr lang="en-US" altLang="en-US" smtClean="0"/>
              <a:t>O(n) comparisons</a:t>
            </a:r>
          </a:p>
          <a:p>
            <a:pPr lvl="1" eaLnBrk="1" hangingPunct="1"/>
            <a:r>
              <a:rPr lang="en-US" altLang="en-US" smtClean="0"/>
              <a:t>O(1) exchanges (none actually)</a:t>
            </a:r>
          </a:p>
          <a:p>
            <a:pPr lvl="1" eaLnBrk="1" hangingPunct="1">
              <a:buFontTx/>
              <a:buNone/>
            </a:pPr>
            <a:endParaRPr lang="en-US" altLang="en-US" smtClean="0"/>
          </a:p>
          <a:p>
            <a:pPr eaLnBrk="1" hangingPunct="1">
              <a:buFontTx/>
              <a:buNone/>
            </a:pPr>
            <a:r>
              <a:rPr lang="en-US" altLang="en-US" b="1" smtClean="0">
                <a:solidFill>
                  <a:srgbClr val="33CC33"/>
                </a:solidFill>
              </a:rPr>
              <a:t>Can we do better?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1EF20B-A6C6-48C4-9D23-A441BF9E856A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9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Insertion Sort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143126" y="1600200"/>
            <a:ext cx="6346825" cy="3881438"/>
          </a:xfrm>
        </p:spPr>
        <p:txBody>
          <a:bodyPr/>
          <a:lstStyle/>
          <a:p>
            <a:pPr eaLnBrk="1" hangingPunct="1"/>
            <a:r>
              <a:rPr lang="en-US" altLang="en-US" smtClean="0"/>
              <a:t>Based on technique of card players to arrange a hand</a:t>
            </a:r>
          </a:p>
          <a:p>
            <a:pPr lvl="1" eaLnBrk="1" hangingPunct="1"/>
            <a:r>
              <a:rPr lang="en-US" altLang="en-US" smtClean="0"/>
              <a:t>Player keeps cards picked up so far in </a:t>
            </a:r>
            <a:r>
              <a:rPr lang="en-US" altLang="en-US" i="1" u="sng" smtClean="0"/>
              <a:t>sorted order</a:t>
            </a:r>
          </a:p>
          <a:p>
            <a:pPr lvl="1" eaLnBrk="1" hangingPunct="1"/>
            <a:r>
              <a:rPr lang="en-US" altLang="en-US" smtClean="0"/>
              <a:t>When the player picks up a new card</a:t>
            </a:r>
          </a:p>
          <a:p>
            <a:pPr lvl="2" eaLnBrk="1" hangingPunct="1"/>
            <a:r>
              <a:rPr lang="en-US" altLang="en-US" smtClean="0"/>
              <a:t>Makes room for the new card</a:t>
            </a:r>
          </a:p>
          <a:p>
            <a:pPr lvl="2" eaLnBrk="1" hangingPunct="1"/>
            <a:r>
              <a:rPr lang="en-US" altLang="en-US" smtClean="0"/>
              <a:t>Then inserts it in its proper place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380E9AD-8D84-4AF5-824C-2881A2CCBEFE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0485" name="Picture 6" descr="3-6-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114800"/>
            <a:ext cx="2667000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7" descr="3-6-8-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114801"/>
            <a:ext cx="2743200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8" descr="3-6-7-8-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114800"/>
            <a:ext cx="2743200" cy="20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22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Insertion Sort Algorithm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2133601" y="1828801"/>
            <a:ext cx="6348413" cy="421322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smtClean="0"/>
              <a:t>For each element from 2nd to last:</a:t>
            </a:r>
          </a:p>
          <a:p>
            <a:pPr lvl="1" eaLnBrk="1" hangingPunct="1"/>
            <a:r>
              <a:rPr lang="en-US" altLang="en-US" smtClean="0"/>
              <a:t>Insert element where it belongs in first part of list </a:t>
            </a:r>
          </a:p>
          <a:p>
            <a:pPr lvl="2" eaLnBrk="1" hangingPunct="1"/>
            <a:r>
              <a:rPr lang="en-US" altLang="en-US" smtClean="0"/>
              <a:t>Inserting into the sorted part</a:t>
            </a:r>
          </a:p>
          <a:p>
            <a:pPr lvl="1" eaLnBrk="1" hangingPunct="1"/>
            <a:r>
              <a:rPr lang="en-US" altLang="en-US" smtClean="0"/>
              <a:t>Increases sorted subarray size by 1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To make room:</a:t>
            </a:r>
          </a:p>
          <a:p>
            <a:pPr lvl="1" eaLnBrk="1" hangingPunct="1"/>
            <a:r>
              <a:rPr lang="en-US" altLang="en-US" smtClean="0"/>
              <a:t>Hold value to be inserted in a temp variable</a:t>
            </a:r>
          </a:p>
          <a:p>
            <a:pPr lvl="1" eaLnBrk="1" hangingPunct="1"/>
            <a:r>
              <a:rPr lang="en-US" altLang="en-US" smtClean="0"/>
              <a:t>Shuffle elements to the right until gap at right place</a:t>
            </a:r>
          </a:p>
          <a:p>
            <a:pPr lvl="1" eaLnBrk="1" hangingPunct="1"/>
            <a:r>
              <a:rPr lang="en-US" altLang="en-US" smtClean="0"/>
              <a:t>Place temp value in the gap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13E454-BA43-4F77-B680-04A30927E4F0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2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1" y="228600"/>
            <a:ext cx="6348413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Insertion Sort Example</a:t>
            </a:r>
          </a:p>
        </p:txBody>
      </p:sp>
      <p:sp>
        <p:nvSpPr>
          <p:cNvPr id="2253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1F54013-5E5C-4702-91AE-B93FC6FD9264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2532" name="Picture 6" descr="../_images/insertionso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9" y="912813"/>
            <a:ext cx="6213475" cy="588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72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Analysis of Insertion Sort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2133601" y="1371601"/>
            <a:ext cx="6348413" cy="4670425"/>
          </a:xfrm>
        </p:spPr>
        <p:txBody>
          <a:bodyPr>
            <a:normAutofit lnSpcReduction="10000"/>
          </a:bodyPr>
          <a:lstStyle/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Maximum number of comparisons: O(n</a:t>
            </a:r>
            <a:r>
              <a:rPr lang="en-US" altLang="en-US" baseline="30000" smtClean="0"/>
              <a:t>2</a:t>
            </a:r>
            <a:r>
              <a:rPr lang="en-US" altLang="en-US" smtClean="0"/>
              <a:t>)</a:t>
            </a:r>
          </a:p>
          <a:p>
            <a:pPr eaLnBrk="1" hangingPunct="1"/>
            <a:r>
              <a:rPr lang="en-US" altLang="en-US" smtClean="0"/>
              <a:t>In the best case, number of comparisons: O(n)</a:t>
            </a:r>
          </a:p>
          <a:p>
            <a:pPr eaLnBrk="1" hangingPunct="1"/>
            <a:r>
              <a:rPr lang="en-US" altLang="en-US" smtClean="0"/>
              <a:t># shifts for an insertion = # comparisons - 1</a:t>
            </a:r>
          </a:p>
          <a:p>
            <a:pPr lvl="1" eaLnBrk="1" hangingPunct="1"/>
            <a:r>
              <a:rPr lang="en-US" altLang="en-US" smtClean="0"/>
              <a:t>When new value smallest so far, # comparisons = n</a:t>
            </a:r>
          </a:p>
          <a:p>
            <a:pPr eaLnBrk="1" hangingPunct="1"/>
            <a:r>
              <a:rPr lang="en-US" altLang="en-US" smtClean="0"/>
              <a:t>A shift in insertion sort moves only one item</a:t>
            </a:r>
          </a:p>
          <a:p>
            <a:pPr lvl="1" eaLnBrk="1" hangingPunct="1"/>
            <a:r>
              <a:rPr lang="en-US" altLang="en-US" smtClean="0"/>
              <a:t>Bubble or selection sort exchange: 3 assignments</a:t>
            </a: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3AB60E-7F22-4476-BDA6-DBE662409AB2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35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1" y="144463"/>
            <a:ext cx="6348413" cy="13208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Shell Sort: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914400"/>
            <a:ext cx="6629400" cy="5715000"/>
          </a:xfrm>
        </p:spPr>
        <p:txBody>
          <a:bodyPr>
            <a:normAutofit fontScale="92500"/>
          </a:bodyPr>
          <a:lstStyle/>
          <a:p>
            <a:pPr eaLnBrk="1" hangingPunct="1">
              <a:defRPr/>
            </a:pPr>
            <a:r>
              <a:rPr lang="en-US" altLang="en-US" dirty="0" smtClean="0"/>
              <a:t>What is the worst case with insertion sort?  Why?</a:t>
            </a:r>
          </a:p>
          <a:p>
            <a:pPr eaLnBrk="1" hangingPunct="1">
              <a:defRPr/>
            </a:pPr>
            <a:endParaRPr lang="en-US" altLang="en-US" dirty="0" smtClean="0"/>
          </a:p>
          <a:p>
            <a:pPr eaLnBrk="1" hangingPunct="1">
              <a:defRPr/>
            </a:pPr>
            <a:r>
              <a:rPr lang="en-US" altLang="en-US" dirty="0" smtClean="0"/>
              <a:t>Shell sort is a variant of insertion sort</a:t>
            </a:r>
          </a:p>
          <a:p>
            <a:pPr lvl="2" eaLnBrk="1" hangingPunct="1">
              <a:defRPr/>
            </a:pPr>
            <a:r>
              <a:rPr lang="en-US" altLang="en-US" i="1" dirty="0" smtClean="0"/>
              <a:t>named after Donald Shell</a:t>
            </a:r>
          </a:p>
          <a:p>
            <a:pPr marL="914400" lvl="2" indent="0">
              <a:buNone/>
              <a:defRPr/>
            </a:pPr>
            <a:endParaRPr lang="en-US" altLang="en-US" i="1" dirty="0" smtClean="0"/>
          </a:p>
          <a:p>
            <a:pPr eaLnBrk="1" hangingPunct="1">
              <a:defRPr/>
            </a:pPr>
            <a:r>
              <a:rPr lang="en-US" altLang="en-US" dirty="0" smtClean="0"/>
              <a:t>Divide and conquer approach to insertion sort</a:t>
            </a:r>
          </a:p>
          <a:p>
            <a:pPr lvl="1" eaLnBrk="1" hangingPunct="1">
              <a:defRPr/>
            </a:pPr>
            <a:r>
              <a:rPr lang="en-US" altLang="en-US" dirty="0" smtClean="0"/>
              <a:t>Sort many smaller subarrays using insertion sort</a:t>
            </a:r>
          </a:p>
          <a:p>
            <a:pPr lvl="1" eaLnBrk="1" hangingPunct="1">
              <a:defRPr/>
            </a:pPr>
            <a:r>
              <a:rPr lang="en-US" altLang="en-US" dirty="0" smtClean="0"/>
              <a:t>Sort progressively larger arrays</a:t>
            </a:r>
          </a:p>
          <a:p>
            <a:pPr lvl="1" eaLnBrk="1" hangingPunct="1">
              <a:defRPr/>
            </a:pPr>
            <a:r>
              <a:rPr lang="en-US" altLang="en-US" dirty="0" smtClean="0"/>
              <a:t>Finally sort the entire array</a:t>
            </a:r>
          </a:p>
          <a:p>
            <a:pPr lvl="1" eaLnBrk="1" hangingPunct="1">
              <a:defRPr/>
            </a:pPr>
            <a:endParaRPr lang="en-US" altLang="en-US" dirty="0" smtClean="0"/>
          </a:p>
          <a:p>
            <a:pPr eaLnBrk="1" hangingPunct="1">
              <a:defRPr/>
            </a:pPr>
            <a:r>
              <a:rPr lang="en-US" altLang="en-US" dirty="0" smtClean="0"/>
              <a:t>These arrays are elements separated by a </a:t>
            </a:r>
            <a:r>
              <a:rPr lang="en-US" altLang="en-US" i="1" u="sng" dirty="0" smtClean="0"/>
              <a:t>gap</a:t>
            </a:r>
            <a:endParaRPr lang="en-US" altLang="en-US" dirty="0" smtClean="0"/>
          </a:p>
          <a:p>
            <a:pPr lvl="1" eaLnBrk="1" hangingPunct="1">
              <a:defRPr/>
            </a:pPr>
            <a:r>
              <a:rPr lang="en-US" altLang="en-US" dirty="0" smtClean="0"/>
              <a:t>Start with </a:t>
            </a:r>
            <a:r>
              <a:rPr lang="en-US" altLang="en-US" i="1" u="sng" dirty="0" smtClean="0"/>
              <a:t>large gap</a:t>
            </a:r>
            <a:endParaRPr lang="en-US" altLang="en-US" dirty="0" smtClean="0"/>
          </a:p>
          <a:p>
            <a:pPr lvl="1" eaLnBrk="1" hangingPunct="1">
              <a:defRPr/>
            </a:pPr>
            <a:r>
              <a:rPr lang="en-US" altLang="en-US" dirty="0" smtClean="0"/>
              <a:t>Decrease the gap on each “pass”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B5446F-9BE6-4E4F-B472-56B9A99945F6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98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8229600" cy="5334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altLang="en-US" sz="4800">
                <a:solidFill>
                  <a:srgbClr val="33CC33"/>
                </a:solidFill>
              </a:rPr>
              <a:t>Sorting</a:t>
            </a:r>
          </a:p>
        </p:txBody>
      </p:sp>
      <p:sp>
        <p:nvSpPr>
          <p:cNvPr id="717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34AD337-8545-4E0A-87F9-67A1A3331E30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1981200" y="1143000"/>
            <a:ext cx="82296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33400" indent="-5334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90600" indent="-5334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447800" indent="-5334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1500"/>
              </a:spcBef>
              <a:buFontTx/>
              <a:buChar char="•"/>
            </a:pPr>
            <a:r>
              <a:rPr lang="en-US" altLang="en-US" sz="2400"/>
              <a:t>Taking an arbitrary permutation of </a:t>
            </a:r>
            <a:r>
              <a:rPr lang="en-US" altLang="en-US" sz="2400" i="1"/>
              <a:t>n</a:t>
            </a:r>
            <a:r>
              <a:rPr lang="en-US" altLang="en-US" sz="2400"/>
              <a:t> items and </a:t>
            </a:r>
            <a:r>
              <a:rPr lang="en-US" altLang="en-US" sz="2400" i="1"/>
              <a:t>rearranging</a:t>
            </a:r>
            <a:r>
              <a:rPr lang="en-US" altLang="en-US" sz="2400"/>
              <a:t> them into total order </a:t>
            </a:r>
          </a:p>
          <a:p>
            <a:pPr>
              <a:spcBef>
                <a:spcPts val="1500"/>
              </a:spcBef>
              <a:buFontTx/>
              <a:buChar char="•"/>
            </a:pPr>
            <a:r>
              <a:rPr lang="en-US" altLang="en-US" sz="2400"/>
              <a:t>Sorting is, without doubt, the most fundamental algorithmic problem </a:t>
            </a:r>
          </a:p>
          <a:p>
            <a:pPr lvl="1">
              <a:spcBef>
                <a:spcPts val="1500"/>
              </a:spcBef>
              <a:buFontTx/>
              <a:buChar char="•"/>
            </a:pPr>
            <a:r>
              <a:rPr lang="en-US" altLang="en-US"/>
              <a:t>Supposedly, 25% of all CPU cycles are spent sorting</a:t>
            </a:r>
          </a:p>
          <a:p>
            <a:pPr lvl="1">
              <a:spcBef>
                <a:spcPts val="1500"/>
              </a:spcBef>
              <a:buFontTx/>
              <a:buChar char="•"/>
            </a:pPr>
            <a:r>
              <a:rPr lang="en-US" altLang="en-US"/>
              <a:t>used in office apps (databases, spreadsheets, word processors,...) </a:t>
            </a:r>
            <a:endParaRPr lang="en-US" altLang="en-US" sz="1600"/>
          </a:p>
          <a:p>
            <a:pPr lvl="1">
              <a:spcBef>
                <a:spcPts val="1500"/>
              </a:spcBef>
              <a:buFontTx/>
              <a:buChar char="•"/>
            </a:pPr>
            <a:r>
              <a:rPr lang="en-US" altLang="en-US"/>
              <a:t>Sorting is fundamental to most problems, for example binary search.</a:t>
            </a:r>
          </a:p>
          <a:p>
            <a:pPr>
              <a:spcBef>
                <a:spcPts val="1500"/>
              </a:spcBef>
              <a:buFontTx/>
              <a:buChar char="•"/>
            </a:pPr>
            <a:r>
              <a:rPr lang="en-US" altLang="en-US" sz="2400" i="1"/>
              <a:t>Many</a:t>
            </a:r>
            <a:r>
              <a:rPr lang="en-US" altLang="en-US" sz="2400"/>
              <a:t> different approaches lead to useful sorting algorithms</a:t>
            </a:r>
          </a:p>
          <a:p>
            <a:pPr>
              <a:spcBef>
                <a:spcPts val="1500"/>
              </a:spcBef>
              <a:buFontTx/>
              <a:buChar char="•"/>
            </a:pPr>
            <a:r>
              <a:rPr lang="en-US" altLang="en-US" sz="2400"/>
              <a:t>Generally it helps to know about the properties of data to be sorted so we can sort it faster. </a:t>
            </a:r>
          </a:p>
        </p:txBody>
      </p:sp>
    </p:spTree>
    <p:extLst>
      <p:ext uri="{BB962C8B-B14F-4D97-AF65-F5344CB8AC3E}">
        <p14:creationId xmlns:p14="http://schemas.microsoft.com/office/powerpoint/2010/main" val="127513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49450" y="1371601"/>
            <a:ext cx="8458200" cy="4670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Illustration of Shell Sort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F20D531-CF9B-4595-9C72-7DFCF915DEE3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97283" name="Picture 3" descr="Shell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752600"/>
            <a:ext cx="73279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4" descr="Shell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14600"/>
            <a:ext cx="73279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Picture 5" descr="Shell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276600"/>
            <a:ext cx="73279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6" name="Picture 6" descr="Shell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962400"/>
            <a:ext cx="73279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7" name="Picture 7" descr="Shell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800600"/>
            <a:ext cx="73279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56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Shell Sort Algorithm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133601" y="1371601"/>
            <a:ext cx="6348413" cy="4670425"/>
          </a:xfrm>
        </p:spPr>
        <p:txBody>
          <a:bodyPr>
            <a:normAutofit fontScale="85000" lnSpcReduction="20000"/>
          </a:bodyPr>
          <a:lstStyle/>
          <a:p>
            <a:pPr marL="533400" indent="-533400">
              <a:buFontTx/>
              <a:buAutoNum type="arabicPeriod"/>
              <a:defRPr/>
            </a:pPr>
            <a:endParaRPr lang="en-US" altLang="en-US" dirty="0" smtClean="0"/>
          </a:p>
          <a:p>
            <a:pPr marL="533400" indent="-533400">
              <a:buFontTx/>
              <a:buAutoNum type="arabicPeriod"/>
              <a:defRPr/>
            </a:pPr>
            <a:r>
              <a:rPr lang="en-US" altLang="en-US" dirty="0" smtClean="0"/>
              <a:t>Set </a:t>
            </a:r>
            <a:r>
              <a:rPr lang="en-US" altLang="en-US" b="1" dirty="0" smtClean="0"/>
              <a:t>gap</a:t>
            </a:r>
            <a:r>
              <a:rPr lang="en-US" altLang="en-US" dirty="0" smtClean="0"/>
              <a:t> to n/2.2</a:t>
            </a:r>
          </a:p>
          <a:p>
            <a:pPr marL="533400" indent="-533400">
              <a:buFontTx/>
              <a:buAutoNum type="arabicPeriod"/>
              <a:defRPr/>
            </a:pPr>
            <a:r>
              <a:rPr lang="en-US" altLang="en-US" dirty="0" smtClean="0"/>
              <a:t>while </a:t>
            </a:r>
            <a:r>
              <a:rPr lang="en-US" altLang="en-US" b="1" dirty="0" smtClean="0"/>
              <a:t>gap</a:t>
            </a:r>
            <a:r>
              <a:rPr lang="en-US" altLang="en-US" dirty="0" smtClean="0"/>
              <a:t> &gt; 0</a:t>
            </a:r>
          </a:p>
          <a:p>
            <a:pPr marL="533400" indent="-533400">
              <a:buFontTx/>
              <a:buAutoNum type="arabicPeriod"/>
              <a:defRPr/>
            </a:pPr>
            <a:r>
              <a:rPr lang="en-US" altLang="en-US" dirty="0" smtClean="0"/>
              <a:t>      for each element from </a:t>
            </a:r>
            <a:r>
              <a:rPr lang="en-US" altLang="en-US" b="1" dirty="0" smtClean="0"/>
              <a:t>gap</a:t>
            </a:r>
            <a:r>
              <a:rPr lang="en-US" altLang="en-US" dirty="0" smtClean="0"/>
              <a:t> to end, by </a:t>
            </a:r>
            <a:r>
              <a:rPr lang="en-US" altLang="en-US" b="1" dirty="0" smtClean="0"/>
              <a:t>gap</a:t>
            </a:r>
          </a:p>
          <a:p>
            <a:pPr marL="533400" indent="-533400">
              <a:buFontTx/>
              <a:buAutoNum type="arabicPeriod"/>
              <a:defRPr/>
            </a:pPr>
            <a:r>
              <a:rPr lang="en-US" altLang="en-US" dirty="0" smtClean="0"/>
              <a:t>            Insert element in its </a:t>
            </a:r>
            <a:r>
              <a:rPr lang="en-US" altLang="en-US" b="1" dirty="0" smtClean="0"/>
              <a:t>gap</a:t>
            </a:r>
            <a:r>
              <a:rPr lang="en-US" altLang="en-US" dirty="0" smtClean="0"/>
              <a:t>-separated sub-array</a:t>
            </a:r>
          </a:p>
          <a:p>
            <a:pPr marL="533400" indent="-533400">
              <a:buFontTx/>
              <a:buAutoNum type="arabicPeriod"/>
              <a:defRPr/>
            </a:pPr>
            <a:r>
              <a:rPr lang="en-US" altLang="en-US" dirty="0" smtClean="0"/>
              <a:t>      if </a:t>
            </a:r>
            <a:r>
              <a:rPr lang="en-US" altLang="en-US" b="1" dirty="0" smtClean="0"/>
              <a:t>gap</a:t>
            </a:r>
            <a:r>
              <a:rPr lang="en-US" altLang="en-US" dirty="0" smtClean="0"/>
              <a:t> is 2, set it to 1</a:t>
            </a:r>
          </a:p>
          <a:p>
            <a:pPr marL="533400" indent="-533400">
              <a:buFontTx/>
              <a:buAutoNum type="arabicPeriod"/>
              <a:defRPr/>
            </a:pPr>
            <a:r>
              <a:rPr lang="en-US" altLang="en-US" dirty="0" smtClean="0"/>
              <a:t>      otherwise set it to </a:t>
            </a:r>
            <a:r>
              <a:rPr lang="en-US" altLang="en-US" b="1" dirty="0" smtClean="0"/>
              <a:t>gap</a:t>
            </a:r>
            <a:r>
              <a:rPr lang="en-US" altLang="en-US" dirty="0" smtClean="0"/>
              <a:t> / 2.2</a:t>
            </a:r>
          </a:p>
          <a:p>
            <a:pPr marL="0" indent="0">
              <a:buNone/>
              <a:defRPr/>
            </a:pPr>
            <a:endParaRPr lang="en-US" altLang="en-US" dirty="0" smtClean="0"/>
          </a:p>
          <a:p>
            <a:pPr marL="0" indent="0">
              <a:buNone/>
              <a:defRPr/>
            </a:pPr>
            <a:r>
              <a:rPr lang="en-US" altLang="en-US" dirty="0" smtClean="0"/>
              <a:t>What we’re doing is getting things closer to in place each pass</a:t>
            </a:r>
          </a:p>
          <a:p>
            <a:pPr marL="0" indent="0">
              <a:buNone/>
              <a:defRPr/>
            </a:pPr>
            <a:r>
              <a:rPr lang="en-US" altLang="en-US" dirty="0" smtClean="0"/>
              <a:t>So in final insertion sort pass, there should be many fewer comparisons and many fewer shifts.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7FE13CD-FA69-4C3C-A8EF-FAA00F5A32C5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79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28600"/>
            <a:ext cx="69342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Shell Sort Algorithm: Inner Loop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1878014" y="1423989"/>
            <a:ext cx="8561387" cy="3881437"/>
          </a:xfrm>
        </p:spPr>
        <p:txBody>
          <a:bodyPr>
            <a:normAutofit lnSpcReduction="10000"/>
          </a:bodyPr>
          <a:lstStyle/>
          <a:p>
            <a:pPr marL="533400" indent="-533400">
              <a:buFontTx/>
              <a:buAutoNum type="arabicPeriod"/>
            </a:pPr>
            <a:endParaRPr lang="en-US" altLang="en-US" smtClean="0"/>
          </a:p>
          <a:p>
            <a:pPr marL="533400" indent="-533400">
              <a:buNone/>
            </a:pPr>
            <a:r>
              <a:rPr lang="en-US" altLang="en-US" smtClean="0"/>
              <a:t>3.1		set </a:t>
            </a:r>
            <a:r>
              <a:rPr lang="en-US" altLang="en-US" b="1" smtClean="0"/>
              <a:t>next_pos</a:t>
            </a:r>
            <a:r>
              <a:rPr lang="en-US" altLang="en-US" smtClean="0"/>
              <a:t> to position of element to insert</a:t>
            </a:r>
          </a:p>
          <a:p>
            <a:pPr marL="533400" indent="-533400">
              <a:buNone/>
            </a:pPr>
            <a:r>
              <a:rPr lang="en-US" altLang="en-US" smtClean="0"/>
              <a:t>3.2		set </a:t>
            </a:r>
            <a:r>
              <a:rPr lang="en-US" altLang="en-US" b="1" smtClean="0"/>
              <a:t>next_val</a:t>
            </a:r>
            <a:r>
              <a:rPr lang="en-US" altLang="en-US" smtClean="0"/>
              <a:t> to value of that element</a:t>
            </a:r>
          </a:p>
          <a:p>
            <a:pPr marL="533400" indent="-533400">
              <a:buNone/>
            </a:pPr>
            <a:r>
              <a:rPr lang="en-US" altLang="en-US" smtClean="0"/>
              <a:t>3.3		while </a:t>
            </a:r>
            <a:r>
              <a:rPr lang="en-US" altLang="en-US" b="1" smtClean="0"/>
              <a:t>next_pos</a:t>
            </a:r>
            <a:r>
              <a:rPr lang="en-US" altLang="en-US" smtClean="0"/>
              <a:t> &gt; </a:t>
            </a:r>
            <a:r>
              <a:rPr lang="en-US" altLang="en-US" b="1" smtClean="0"/>
              <a:t>gap</a:t>
            </a:r>
            <a:r>
              <a:rPr lang="en-US" altLang="en-US" smtClean="0"/>
              <a:t> and element at </a:t>
            </a:r>
            <a:r>
              <a:rPr lang="en-US" altLang="en-US" b="1" smtClean="0"/>
              <a:t>next_pos</a:t>
            </a:r>
            <a:r>
              <a:rPr lang="en-US" altLang="en-US" smtClean="0"/>
              <a:t>-</a:t>
            </a:r>
            <a:r>
              <a:rPr lang="en-US" altLang="en-US" b="1" smtClean="0"/>
              <a:t>gap</a:t>
            </a:r>
            <a:r>
              <a:rPr lang="en-US" altLang="en-US" smtClean="0"/>
              <a:t> is &gt; </a:t>
            </a:r>
            <a:r>
              <a:rPr lang="en-US" altLang="en-US" b="1" smtClean="0"/>
              <a:t>next_val</a:t>
            </a:r>
            <a:endParaRPr lang="en-US" altLang="en-US" smtClean="0"/>
          </a:p>
          <a:p>
            <a:pPr marL="533400" indent="-533400">
              <a:buNone/>
            </a:pPr>
            <a:r>
              <a:rPr lang="en-US" altLang="en-US" smtClean="0"/>
              <a:t>3.4			Shift element at </a:t>
            </a:r>
            <a:r>
              <a:rPr lang="en-US" altLang="en-US" b="1" smtClean="0"/>
              <a:t>next_pos</a:t>
            </a:r>
            <a:r>
              <a:rPr lang="en-US" altLang="en-US" smtClean="0"/>
              <a:t>-</a:t>
            </a:r>
            <a:r>
              <a:rPr lang="en-US" altLang="en-US" b="1" smtClean="0"/>
              <a:t>gap</a:t>
            </a:r>
            <a:r>
              <a:rPr lang="en-US" altLang="en-US" smtClean="0"/>
              <a:t> to </a:t>
            </a:r>
            <a:r>
              <a:rPr lang="en-US" altLang="en-US" b="1" smtClean="0"/>
              <a:t>next_pos</a:t>
            </a:r>
            <a:endParaRPr lang="en-US" altLang="en-US" smtClean="0"/>
          </a:p>
          <a:p>
            <a:pPr marL="533400" indent="-533400">
              <a:buNone/>
            </a:pPr>
            <a:r>
              <a:rPr lang="en-US" altLang="en-US" smtClean="0"/>
              <a:t>3.5			Decrement </a:t>
            </a:r>
            <a:r>
              <a:rPr lang="en-US" altLang="en-US" b="1" smtClean="0"/>
              <a:t>next_pos</a:t>
            </a:r>
            <a:r>
              <a:rPr lang="en-US" altLang="en-US" smtClean="0"/>
              <a:t> by </a:t>
            </a:r>
            <a:r>
              <a:rPr lang="en-US" altLang="en-US" b="1" smtClean="0"/>
              <a:t>gap</a:t>
            </a:r>
            <a:endParaRPr lang="en-US" altLang="en-US" smtClean="0"/>
          </a:p>
          <a:p>
            <a:pPr marL="533400" indent="-533400">
              <a:buNone/>
            </a:pPr>
            <a:r>
              <a:rPr lang="en-US" altLang="en-US" smtClean="0"/>
              <a:t>3.6		Insert </a:t>
            </a:r>
            <a:r>
              <a:rPr lang="en-US" altLang="en-US" b="1" smtClean="0"/>
              <a:t>next_val</a:t>
            </a:r>
            <a:r>
              <a:rPr lang="en-US" altLang="en-US" smtClean="0"/>
              <a:t> at </a:t>
            </a:r>
            <a:r>
              <a:rPr lang="en-US" altLang="en-US" b="1" smtClean="0"/>
              <a:t>next_pos</a:t>
            </a:r>
            <a:endParaRPr lang="en-US" alt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3E55ED-D7F2-40DF-AB67-45804512E0B5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49450" y="1371601"/>
            <a:ext cx="8458200" cy="4670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Illustration of Shell Sort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20E52B7-5C64-482E-A9AD-F87F9975D88D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97283" name="Picture 3" descr="Shell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752600"/>
            <a:ext cx="73279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4" descr="Shell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14600"/>
            <a:ext cx="73279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Picture 5" descr="Shell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276600"/>
            <a:ext cx="73279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6" name="Picture 6" descr="Shell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962400"/>
            <a:ext cx="73279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7" name="Picture 7" descr="Shell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800600"/>
            <a:ext cx="73279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05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1" y="171450"/>
            <a:ext cx="6348413" cy="13208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Analysis of Shell Sort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143000"/>
            <a:ext cx="8686800" cy="5257800"/>
          </a:xfrm>
        </p:spPr>
        <p:txBody>
          <a:bodyPr rtlCol="0">
            <a:normAutofit/>
          </a:bodyPr>
          <a:lstStyle/>
          <a:p>
            <a:pPr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is this an improvement over insertion sort?</a:t>
            </a:r>
          </a:p>
          <a:p>
            <a:pPr lvl="1"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did insertion sort work best? </a:t>
            </a:r>
          </a:p>
          <a:p>
            <a:pPr lvl="2"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We’re sorting small subarrays first</a:t>
            </a:r>
          </a:p>
          <a:p>
            <a:pPr lvl="2"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then progressively larger arrays.</a:t>
            </a:r>
          </a:p>
          <a:p>
            <a:pPr lvl="1"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many comparisons did we actually do in the last traversal?</a:t>
            </a:r>
          </a:p>
          <a:p>
            <a:pPr lvl="1"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Does this work better overall for longer or shorter arrays?</a:t>
            </a:r>
          </a:p>
          <a:p>
            <a:pPr marL="457200" lvl="1" indent="0">
              <a:lnSpc>
                <a:spcPct val="80000"/>
              </a:lnSpc>
              <a:buNone/>
              <a:defRPr/>
            </a:pPr>
            <a:endParaRPr lang="en-US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Intuition:</a:t>
            </a:r>
            <a:endParaRPr lang="en-US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Reduces work by moving elements farther earlier</a:t>
            </a:r>
          </a:p>
          <a:p>
            <a:pPr lvl="2"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Moves elements in bigger gaps</a:t>
            </a:r>
          </a:p>
          <a:p>
            <a:pPr>
              <a:lnSpc>
                <a:spcPct val="80000"/>
              </a:lnSpc>
              <a:buFont typeface="Wingdings 3" charset="2"/>
              <a:buChar char=""/>
              <a:defRPr/>
            </a:pP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80000"/>
              </a:lnSpc>
              <a:buFont typeface="Wingdings 3" charset="2"/>
              <a:buChar char=""/>
              <a:defRPr/>
            </a:pPr>
            <a:endParaRPr lang="en-US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A4830D6-492F-4129-9D7D-7F6F2EECC116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07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981201" y="244475"/>
            <a:ext cx="6348413" cy="762000"/>
          </a:xfrm>
        </p:spPr>
        <p:txBody>
          <a:bodyPr/>
          <a:lstStyle/>
          <a:p>
            <a:pPr eaLnBrk="1" hangingPunct="1"/>
            <a:r>
              <a:rPr lang="en-US" altLang="en-US" smtClean="0"/>
              <a:t>ShellSort FYI: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143001"/>
            <a:ext cx="6500813" cy="4899025"/>
          </a:xfrm>
        </p:spPr>
        <p:txBody>
          <a:bodyPr/>
          <a:lstStyle/>
          <a:p>
            <a:pPr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Its general analysis is an open research problem</a:t>
            </a:r>
          </a:p>
          <a:p>
            <a:pPr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Performance depends on sequence of gap values</a:t>
            </a:r>
          </a:p>
          <a:p>
            <a:pPr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Oddity: </a:t>
            </a:r>
          </a:p>
          <a:p>
            <a:pPr lvl="1"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gaps of 2</a:t>
            </a:r>
            <a:r>
              <a:rPr lang="en-US" alt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k… 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performance is O(n</a:t>
            </a:r>
            <a:r>
              <a:rPr lang="en-US" alt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1"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gaps of (2</a:t>
            </a:r>
            <a:r>
              <a:rPr lang="en-US" alt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-1)… 2</a:t>
            </a:r>
            <a:r>
              <a:rPr lang="en-US" alt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performance is O(n</a:t>
            </a:r>
            <a:r>
              <a:rPr lang="en-US" alt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3/2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2"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gap sequences give similar results</a:t>
            </a:r>
          </a:p>
          <a:p>
            <a:pPr marL="914400" lvl="2" indent="0">
              <a:lnSpc>
                <a:spcPct val="80000"/>
              </a:lnSpc>
              <a:buNone/>
              <a:defRPr/>
            </a:pP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start with n/2 and repeatedly divide by 2.2</a:t>
            </a:r>
          </a:p>
          <a:p>
            <a:pPr lvl="1"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Empirical results show this is O(n</a:t>
            </a:r>
            <a:r>
              <a:rPr lang="en-US" alt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5/4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  <a:p>
            <a:pPr lvl="2"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have no </a:t>
            </a:r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proof 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that this holds</a:t>
            </a: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52426BC-76CE-4F62-87FF-11B6FBC148E5}" type="slidenum">
              <a:rPr lang="en-US" altLang="en-US" smtClean="0">
                <a:solidFill>
                  <a:schemeClr val="accent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mtClean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49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1" y="346076"/>
            <a:ext cx="6348413" cy="796925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Quicksort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2133601" y="1143001"/>
            <a:ext cx="6348413" cy="4899025"/>
          </a:xfrm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Developed in 1962 by C. A. R. Hoare</a:t>
            </a:r>
          </a:p>
          <a:p>
            <a:pPr eaLnBrk="1" hangingPunct="1"/>
            <a:r>
              <a:rPr lang="en-US" altLang="en-US" smtClean="0"/>
              <a:t>Given a </a:t>
            </a:r>
            <a:r>
              <a:rPr lang="en-US" altLang="en-US" i="1" u="sng" smtClean="0"/>
              <a:t>pivot value:</a:t>
            </a:r>
            <a:endParaRPr lang="en-US" altLang="en-US" smtClean="0"/>
          </a:p>
          <a:p>
            <a:pPr lvl="1" eaLnBrk="1" hangingPunct="1"/>
            <a:r>
              <a:rPr lang="en-US" altLang="en-US" smtClean="0"/>
              <a:t>Rearranges array into two parts:</a:t>
            </a:r>
          </a:p>
          <a:p>
            <a:pPr lvl="2" eaLnBrk="1" hangingPunct="1"/>
            <a:r>
              <a:rPr lang="en-US" altLang="en-US" smtClean="0"/>
              <a:t>Left part </a:t>
            </a:r>
            <a:r>
              <a:rPr lang="en-US" altLang="en-US" smtClean="0">
                <a:sym typeface="Symbol" panose="05050102010706020507" pitchFamily="18" charset="2"/>
              </a:rPr>
              <a:t> pivot value</a:t>
            </a:r>
          </a:p>
          <a:p>
            <a:pPr lvl="2" eaLnBrk="1" hangingPunct="1"/>
            <a:r>
              <a:rPr lang="en-US" altLang="en-US" smtClean="0">
                <a:sym typeface="Symbol" panose="05050102010706020507" pitchFamily="18" charset="2"/>
              </a:rPr>
              <a:t>Right part &gt; pivot value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7FE34EF-C0DF-4DFA-A198-F610AA08372C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21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52600" y="914401"/>
            <a:ext cx="8686800" cy="512762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74850" y="155576"/>
            <a:ext cx="8235950" cy="53022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mtClean="0">
                <a:solidFill>
                  <a:srgbClr val="33CC33"/>
                </a:solidFill>
              </a:rPr>
              <a:t>Trace of Algorithm for Partitioning</a:t>
            </a: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41A07E-A791-4701-B2F6-8E3046BDC895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6869" name="Picture 7" descr="KWC10_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1" y="1019175"/>
            <a:ext cx="8240713" cy="481965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2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652588" y="-79375"/>
            <a:ext cx="6348412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In English: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457200"/>
            <a:ext cx="8077200" cy="64008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Pick a pivot (we picked the first value in each subarray)</a:t>
            </a:r>
          </a:p>
          <a:p>
            <a:pPr eaLnBrk="1" hangingPunct="1">
              <a:defRPr/>
            </a:pPr>
            <a:r>
              <a:rPr lang="en-US" dirty="0" smtClean="0"/>
              <a:t>Place a </a:t>
            </a:r>
            <a:r>
              <a:rPr lang="en-US" dirty="0" err="1" smtClean="0"/>
              <a:t>firstptr</a:t>
            </a:r>
            <a:r>
              <a:rPr lang="en-US" dirty="0" smtClean="0"/>
              <a:t> at the first value in the subarray (after the pivot)</a:t>
            </a:r>
          </a:p>
          <a:p>
            <a:pPr eaLnBrk="1" hangingPunct="1">
              <a:defRPr/>
            </a:pPr>
            <a:r>
              <a:rPr lang="en-US" dirty="0" smtClean="0"/>
              <a:t>Place a </a:t>
            </a:r>
            <a:r>
              <a:rPr lang="en-US" dirty="0" err="1" smtClean="0"/>
              <a:t>lastptr</a:t>
            </a:r>
            <a:r>
              <a:rPr lang="en-US" dirty="0" smtClean="0"/>
              <a:t> at the last value in the subarray</a:t>
            </a:r>
          </a:p>
          <a:p>
            <a:pPr eaLnBrk="1" hangingPunct="1">
              <a:defRPr/>
            </a:pPr>
            <a:r>
              <a:rPr lang="en-US" dirty="0" smtClean="0"/>
              <a:t>While the </a:t>
            </a:r>
            <a:r>
              <a:rPr lang="en-US" dirty="0" err="1" smtClean="0"/>
              <a:t>firstptr</a:t>
            </a:r>
            <a:r>
              <a:rPr lang="en-US" dirty="0" smtClean="0"/>
              <a:t> is less than the </a:t>
            </a:r>
            <a:r>
              <a:rPr lang="en-US" dirty="0" err="1" smtClean="0"/>
              <a:t>lastptr</a:t>
            </a:r>
            <a:r>
              <a:rPr lang="en-US" dirty="0" smtClean="0"/>
              <a:t>:</a:t>
            </a:r>
          </a:p>
          <a:p>
            <a:pPr lvl="1" eaLnBrk="1" hangingPunct="1">
              <a:defRPr/>
            </a:pPr>
            <a:r>
              <a:rPr lang="en-US" dirty="0" smtClean="0"/>
              <a:t>While the </a:t>
            </a:r>
            <a:r>
              <a:rPr lang="en-US" dirty="0" err="1" smtClean="0"/>
              <a:t>firstptr</a:t>
            </a:r>
            <a:r>
              <a:rPr lang="en-US" dirty="0" smtClean="0"/>
              <a:t> is less than the </a:t>
            </a:r>
            <a:r>
              <a:rPr lang="en-US" dirty="0" err="1" smtClean="0"/>
              <a:t>lastptr</a:t>
            </a:r>
            <a:r>
              <a:rPr lang="en-US" dirty="0" smtClean="0"/>
              <a:t> And the </a:t>
            </a:r>
            <a:r>
              <a:rPr lang="en-US" dirty="0" err="1" smtClean="0"/>
              <a:t>firstptr</a:t>
            </a:r>
            <a:r>
              <a:rPr lang="en-US" dirty="0" smtClean="0"/>
              <a:t> points to a value less than the pivot</a:t>
            </a:r>
          </a:p>
          <a:p>
            <a:pPr lvl="3" eaLnBrk="1" hangingPunct="1">
              <a:defRPr/>
            </a:pPr>
            <a:r>
              <a:rPr lang="en-US" dirty="0" smtClean="0"/>
              <a:t>Increment the </a:t>
            </a:r>
            <a:r>
              <a:rPr lang="en-US" dirty="0" err="1" smtClean="0"/>
              <a:t>firstptr</a:t>
            </a:r>
            <a:r>
              <a:rPr lang="en-US" dirty="0" smtClean="0"/>
              <a:t> to the next value in the array</a:t>
            </a:r>
          </a:p>
          <a:p>
            <a:pPr lvl="1" eaLnBrk="1" hangingPunct="1">
              <a:defRPr/>
            </a:pPr>
            <a:r>
              <a:rPr lang="en-US" dirty="0" smtClean="0"/>
              <a:t>While the </a:t>
            </a:r>
            <a:r>
              <a:rPr lang="en-US" dirty="0" err="1" smtClean="0"/>
              <a:t>lastptr</a:t>
            </a:r>
            <a:r>
              <a:rPr lang="en-US" dirty="0" smtClean="0"/>
              <a:t> is greater than the </a:t>
            </a:r>
            <a:r>
              <a:rPr lang="en-US" dirty="0" err="1" smtClean="0"/>
              <a:t>firstptr</a:t>
            </a:r>
            <a:r>
              <a:rPr lang="en-US" dirty="0" smtClean="0"/>
              <a:t> And the </a:t>
            </a:r>
            <a:r>
              <a:rPr lang="en-US" dirty="0" err="1" smtClean="0"/>
              <a:t>lastptr</a:t>
            </a:r>
            <a:r>
              <a:rPr lang="en-US" dirty="0" smtClean="0"/>
              <a:t> points to a value greater than the pivot</a:t>
            </a:r>
          </a:p>
          <a:p>
            <a:pPr lvl="3" eaLnBrk="1" hangingPunct="1">
              <a:defRPr/>
            </a:pPr>
            <a:r>
              <a:rPr lang="en-US" dirty="0" smtClean="0"/>
              <a:t>decrement the </a:t>
            </a:r>
            <a:r>
              <a:rPr lang="en-US" dirty="0" err="1" smtClean="0"/>
              <a:t>lastptr</a:t>
            </a:r>
            <a:r>
              <a:rPr lang="en-US" dirty="0" smtClean="0"/>
              <a:t> to the previous value in the array</a:t>
            </a:r>
          </a:p>
          <a:p>
            <a:pPr lvl="1" eaLnBrk="1" hangingPunct="1">
              <a:defRPr/>
            </a:pPr>
            <a:r>
              <a:rPr lang="en-US" dirty="0" smtClean="0"/>
              <a:t>If </a:t>
            </a:r>
            <a:r>
              <a:rPr lang="en-US" dirty="0" err="1" smtClean="0"/>
              <a:t>firstptr</a:t>
            </a:r>
            <a:r>
              <a:rPr lang="en-US" dirty="0" smtClean="0"/>
              <a:t> &lt; </a:t>
            </a:r>
            <a:r>
              <a:rPr lang="en-US" dirty="0" err="1" smtClean="0"/>
              <a:t>lastptr</a:t>
            </a:r>
            <a:r>
              <a:rPr lang="en-US" dirty="0" smtClean="0"/>
              <a:t>, switch the values at the </a:t>
            </a:r>
            <a:r>
              <a:rPr lang="en-US" dirty="0" err="1" smtClean="0"/>
              <a:t>firstptr</a:t>
            </a:r>
            <a:r>
              <a:rPr lang="en-US" dirty="0" smtClean="0"/>
              <a:t> and the </a:t>
            </a:r>
            <a:r>
              <a:rPr lang="en-US" dirty="0" err="1" smtClean="0"/>
              <a:t>lastptr</a:t>
            </a: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Switch the values at the pivot and the </a:t>
            </a:r>
            <a:r>
              <a:rPr lang="en-US" dirty="0" err="1" smtClean="0"/>
              <a:t>firstptr</a:t>
            </a:r>
            <a:endParaRPr lang="en-US" dirty="0" smtClean="0"/>
          </a:p>
          <a:p>
            <a:pPr marL="0" indent="0">
              <a:buNone/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 smtClean="0"/>
              <a:t>Now the pivot is in place</a:t>
            </a:r>
          </a:p>
          <a:p>
            <a:pPr lvl="1" eaLnBrk="1" hangingPunct="1">
              <a:defRPr/>
            </a:pPr>
            <a:r>
              <a:rPr lang="en-US" dirty="0" smtClean="0"/>
              <a:t>All values before the pivot become a new subarray and all the values after the pivot become a new subarray</a:t>
            </a:r>
          </a:p>
          <a:p>
            <a:pPr lvl="1" eaLnBrk="1" hangingPunct="1">
              <a:defRPr/>
            </a:pPr>
            <a:r>
              <a:rPr lang="en-US" dirty="0" smtClean="0"/>
              <a:t>Repeat until subarrays are of length 1 or 2.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8EDD62-F337-4C49-97F9-42D265855999}" type="slidenum">
              <a:rPr lang="en-US" altLang="en-US" smtClean="0">
                <a:solidFill>
                  <a:schemeClr val="accent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mtClean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82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1" y="228600"/>
            <a:ext cx="6348413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Quicksort</a:t>
            </a:r>
            <a:r>
              <a:rPr lang="en-US" altLang="en-US" smtClean="0"/>
              <a:t> </a:t>
            </a:r>
            <a:r>
              <a:rPr lang="en-US" altLang="en-US" smtClean="0">
                <a:solidFill>
                  <a:srgbClr val="33CC33"/>
                </a:solidFill>
              </a:rPr>
              <a:t>Example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C1309D-68AA-473F-9CE4-BF69B915B53B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667001" y="1371601"/>
          <a:ext cx="6095997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44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75 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</a:t>
                      </a:r>
                      <a:r>
                        <a:rPr lang="en-US" sz="1800" baseline="0" dirty="0" smtClean="0"/>
                        <a:t> 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43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64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23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55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77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33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667001" y="2057401"/>
          <a:ext cx="6095997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44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33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</a:t>
                      </a:r>
                      <a:r>
                        <a:rPr lang="en-US" sz="1800" baseline="0" dirty="0" smtClean="0"/>
                        <a:t> 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43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23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64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55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77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75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667001" y="2743201"/>
          <a:ext cx="6095997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23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33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</a:t>
                      </a:r>
                      <a:r>
                        <a:rPr lang="en-US" sz="1800" baseline="0" dirty="0" smtClean="0"/>
                        <a:t> 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43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44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64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55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77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75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667000" y="3429001"/>
          <a:ext cx="274320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799"/>
                <a:gridCol w="685800"/>
                <a:gridCol w="685800"/>
                <a:gridCol w="685801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23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33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</a:t>
                      </a:r>
                      <a:r>
                        <a:rPr lang="en-US" sz="1800" baseline="0" dirty="0" smtClean="0"/>
                        <a:t> 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43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056313" y="3429001"/>
          <a:ext cx="274320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799"/>
                <a:gridCol w="685800"/>
                <a:gridCol w="685800"/>
                <a:gridCol w="685801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64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55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77</a:t>
                      </a:r>
                      <a:r>
                        <a:rPr lang="en-US" sz="1800" baseline="0" dirty="0" smtClean="0"/>
                        <a:t> 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75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667000" y="4035426"/>
          <a:ext cx="274320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799"/>
                <a:gridCol w="685800"/>
                <a:gridCol w="685800"/>
                <a:gridCol w="685801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23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33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43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667000" y="4657726"/>
          <a:ext cx="274320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799"/>
                <a:gridCol w="685800"/>
                <a:gridCol w="685800"/>
                <a:gridCol w="685801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23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33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43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096000" y="4114801"/>
          <a:ext cx="274320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799"/>
                <a:gridCol w="685800"/>
                <a:gridCol w="685800"/>
                <a:gridCol w="685801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55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64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77</a:t>
                      </a:r>
                      <a:r>
                        <a:rPr lang="en-US" sz="1800" baseline="0" dirty="0" smtClean="0"/>
                        <a:t> 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75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038600" y="5257801"/>
          <a:ext cx="137160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33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43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539038" y="5257801"/>
          <a:ext cx="137160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77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75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7539038" y="5856289"/>
          <a:ext cx="137160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75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77</a:t>
                      </a:r>
                      <a:endParaRPr lang="en-US" sz="1800" dirty="0"/>
                    </a:p>
                  </a:txBody>
                  <a:tcPr marT="45798" marB="45798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73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1" y="228600"/>
            <a:ext cx="6348413" cy="13208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Applications of Sorting 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1752600" y="1014413"/>
            <a:ext cx="8686800" cy="5562600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  <a:buFont typeface="Wingdings 3" charset="2"/>
              <a:buChar char=""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Sorting: important because once list is sorted, other problems become easy.  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lvl="1">
              <a:lnSpc>
                <a:spcPct val="110000"/>
              </a:lnSpc>
              <a:buFont typeface="Wingdings 3" charset="2"/>
              <a:buChar char=""/>
              <a:defRPr/>
            </a:pPr>
            <a:r>
              <a:rPr lang="en-US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Searching</a:t>
            </a:r>
            <a:r>
              <a:rPr lang="en-US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</a:t>
            </a:r>
          </a:p>
          <a:p>
            <a:pPr lvl="2">
              <a:lnSpc>
                <a:spcPct val="110000"/>
              </a:lnSpc>
              <a:buFont typeface="Wingdings 3" charset="2"/>
              <a:buChar char=""/>
              <a:defRPr/>
            </a:pPr>
            <a:r>
              <a:rPr lang="en-US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Speeding up searching is perhaps the most important application of sorting. </a:t>
            </a:r>
          </a:p>
          <a:p>
            <a:pPr lvl="1">
              <a:lnSpc>
                <a:spcPct val="110000"/>
              </a:lnSpc>
              <a:buFont typeface="Wingdings 3" charset="2"/>
              <a:buChar char=""/>
              <a:defRPr/>
            </a:pPr>
            <a:r>
              <a:rPr lang="en-US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Closest pair </a:t>
            </a:r>
          </a:p>
          <a:p>
            <a:pPr lvl="2">
              <a:lnSpc>
                <a:spcPct val="110000"/>
              </a:lnSpc>
              <a:buFont typeface="Wingdings 3" charset="2"/>
              <a:buChar char=""/>
              <a:defRPr/>
            </a:pPr>
            <a:r>
              <a:rPr lang="en-US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Given </a:t>
            </a:r>
            <a:r>
              <a:rPr lang="en-US" alt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n-US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numbers, find the pair which are closest to each other.   </a:t>
            </a:r>
          </a:p>
          <a:p>
            <a:pPr lvl="3">
              <a:lnSpc>
                <a:spcPct val="110000"/>
              </a:lnSpc>
              <a:buFont typeface="Wingdings 3" charset="2"/>
              <a:buChar char=""/>
              <a:defRPr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a list is sorted, how long will this take?  </a:t>
            </a:r>
          </a:p>
          <a:p>
            <a:pPr lvl="1">
              <a:lnSpc>
                <a:spcPct val="110000"/>
              </a:lnSpc>
              <a:buFont typeface="Wingdings 3" charset="2"/>
              <a:buChar char=""/>
              <a:defRPr/>
            </a:pPr>
            <a:r>
              <a:rPr lang="en-US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Element uniqueness</a:t>
            </a:r>
          </a:p>
          <a:p>
            <a:pPr lvl="2">
              <a:lnSpc>
                <a:spcPct val="110000"/>
              </a:lnSpc>
              <a:buFont typeface="Wingdings 3" charset="2"/>
              <a:buChar char=""/>
              <a:defRPr/>
            </a:pPr>
            <a:r>
              <a:rPr lang="en-US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Given a set of </a:t>
            </a:r>
            <a:r>
              <a:rPr lang="en-US" alt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n-US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items, are they all unique?     </a:t>
            </a:r>
          </a:p>
          <a:p>
            <a:pPr lvl="3">
              <a:lnSpc>
                <a:spcPct val="110000"/>
              </a:lnSpc>
              <a:buFont typeface="Wingdings 3" charset="2"/>
              <a:buChar char=""/>
              <a:defRPr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Sorted list versus unsorted list?</a:t>
            </a:r>
          </a:p>
          <a:p>
            <a:pPr lvl="1">
              <a:lnSpc>
                <a:spcPct val="110000"/>
              </a:lnSpc>
              <a:buFont typeface="Wingdings 3" charset="2"/>
              <a:buChar char=""/>
              <a:defRPr/>
            </a:pPr>
            <a:r>
              <a:rPr lang="en-US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Frequency distribution mode </a:t>
            </a:r>
          </a:p>
          <a:p>
            <a:pPr lvl="2">
              <a:lnSpc>
                <a:spcPct val="110000"/>
              </a:lnSpc>
              <a:buFont typeface="Wingdings 3" charset="2"/>
              <a:buChar char=""/>
              <a:defRPr/>
            </a:pPr>
            <a:r>
              <a:rPr lang="en-US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Given a set of </a:t>
            </a:r>
            <a:r>
              <a:rPr lang="en-US" alt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n-US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items, which element occurs the largest number of times?    </a:t>
            </a:r>
          </a:p>
          <a:p>
            <a:pPr lvl="1">
              <a:lnSpc>
                <a:spcPct val="110000"/>
              </a:lnSpc>
              <a:buFont typeface="Wingdings 3" charset="2"/>
              <a:buChar char=""/>
              <a:defRPr/>
            </a:pPr>
            <a:r>
              <a:rPr lang="en-US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Median and Selection</a:t>
            </a:r>
          </a:p>
          <a:p>
            <a:pPr lvl="2">
              <a:lnSpc>
                <a:spcPct val="110000"/>
              </a:lnSpc>
              <a:buFont typeface="Wingdings 3" charset="2"/>
              <a:buChar char=""/>
              <a:defRPr/>
            </a:pPr>
            <a:r>
              <a:rPr lang="en-US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</a:t>
            </a:r>
            <a:r>
              <a:rPr lang="en-US" alt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 largest item in the set?  The median element? 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38A24CA-0E64-4894-9369-D4EE33F73199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46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Algorithm for Quicksort</a:t>
            </a:r>
          </a:p>
        </p:txBody>
      </p:sp>
      <p:sp>
        <p:nvSpPr>
          <p:cNvPr id="39939" name="Rectangle 7"/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8686800" cy="4525963"/>
          </a:xfrm>
        </p:spPr>
        <p:txBody>
          <a:bodyPr/>
          <a:lstStyle/>
          <a:p>
            <a:pPr marL="533400" indent="-533400">
              <a:buNone/>
            </a:pPr>
            <a:r>
              <a:rPr lang="en-US" altLang="en-US" b="1" smtClean="0"/>
              <a:t>first</a:t>
            </a:r>
            <a:r>
              <a:rPr lang="en-US" altLang="en-US" smtClean="0"/>
              <a:t> and </a:t>
            </a:r>
            <a:r>
              <a:rPr lang="en-US" altLang="en-US" b="1" smtClean="0"/>
              <a:t>last</a:t>
            </a:r>
            <a:r>
              <a:rPr lang="en-US" altLang="en-US" smtClean="0"/>
              <a:t> are end points of region to sort</a:t>
            </a:r>
          </a:p>
          <a:p>
            <a:pPr marL="533400" indent="-533400"/>
            <a:r>
              <a:rPr lang="en-US" altLang="en-US" smtClean="0"/>
              <a:t>if </a:t>
            </a:r>
            <a:r>
              <a:rPr lang="en-US" altLang="en-US" b="1" smtClean="0"/>
              <a:t>first</a:t>
            </a:r>
            <a:r>
              <a:rPr lang="en-US" altLang="en-US" smtClean="0"/>
              <a:t> &lt; </a:t>
            </a:r>
            <a:r>
              <a:rPr lang="en-US" altLang="en-US" b="1" smtClean="0"/>
              <a:t>last</a:t>
            </a:r>
            <a:endParaRPr lang="en-US" altLang="en-US" smtClean="0"/>
          </a:p>
          <a:p>
            <a:pPr marL="533400" indent="-533400"/>
            <a:r>
              <a:rPr lang="en-US" altLang="en-US" smtClean="0"/>
              <a:t>      Partition using </a:t>
            </a:r>
            <a:r>
              <a:rPr lang="en-US" altLang="en-US" b="1" smtClean="0"/>
              <a:t>pivot</a:t>
            </a:r>
            <a:r>
              <a:rPr lang="en-US" altLang="en-US" smtClean="0"/>
              <a:t>, which ends in </a:t>
            </a:r>
            <a:r>
              <a:rPr lang="en-US" altLang="en-US" b="1" smtClean="0"/>
              <a:t>piv_index</a:t>
            </a:r>
          </a:p>
          <a:p>
            <a:pPr marL="533400" indent="-533400"/>
            <a:r>
              <a:rPr lang="en-US" altLang="en-US" smtClean="0"/>
              <a:t>      Apply Quicksort recursively to left subarray</a:t>
            </a:r>
          </a:p>
          <a:p>
            <a:pPr marL="533400" indent="-533400"/>
            <a:r>
              <a:rPr lang="en-US" altLang="en-US" smtClean="0"/>
              <a:t>      Apply Quicksort recursively to right subarray</a:t>
            </a:r>
          </a:p>
          <a:p>
            <a:pPr marL="533400" indent="-533400"/>
            <a:endParaRPr lang="en-US" altLang="en-US" smtClean="0"/>
          </a:p>
          <a:p>
            <a:pPr marL="533400" indent="-533400">
              <a:buNone/>
            </a:pPr>
            <a:endParaRPr lang="en-US" alt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4EB1A9-DCCD-4D39-96C6-B356087EAF85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06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228600"/>
            <a:ext cx="6500813" cy="66294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 err="1"/>
              <a:t>int</a:t>
            </a:r>
            <a:r>
              <a:rPr lang="en-US" sz="1400" dirty="0"/>
              <a:t> partition(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arr</a:t>
            </a:r>
            <a:r>
              <a:rPr lang="en-US" sz="1400" dirty="0"/>
              <a:t>[],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beg,int</a:t>
            </a:r>
            <a:r>
              <a:rPr lang="en-US" sz="1400" dirty="0"/>
              <a:t> end)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</a:t>
            </a:r>
            <a:r>
              <a:rPr lang="en-US" sz="1400" dirty="0" err="1"/>
              <a:t>int</a:t>
            </a:r>
            <a:r>
              <a:rPr lang="en-US" sz="1400" dirty="0"/>
              <a:t> x = beg;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</a:t>
            </a:r>
            <a:r>
              <a:rPr lang="en-US" sz="1400" dirty="0" err="1"/>
              <a:t>int</a:t>
            </a:r>
            <a:r>
              <a:rPr lang="en-US" sz="1400" dirty="0"/>
              <a:t> y = end;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tmp</a:t>
            </a:r>
            <a:r>
              <a:rPr lang="en-US" sz="1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</a:t>
            </a:r>
            <a:r>
              <a:rPr lang="en-US" sz="1400" dirty="0" err="1"/>
              <a:t>int</a:t>
            </a:r>
            <a:r>
              <a:rPr lang="en-US" sz="1400" dirty="0"/>
              <a:t> pivot = </a:t>
            </a:r>
            <a:r>
              <a:rPr lang="en-US" sz="1400" dirty="0" err="1"/>
              <a:t>arr</a:t>
            </a:r>
            <a:r>
              <a:rPr lang="en-US" sz="1400" dirty="0"/>
              <a:t>[x++];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while (x &lt;= y)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    while (</a:t>
            </a:r>
            <a:r>
              <a:rPr lang="en-US" sz="1400" dirty="0" err="1"/>
              <a:t>arr</a:t>
            </a:r>
            <a:r>
              <a:rPr lang="en-US" sz="1400" dirty="0"/>
              <a:t>[x] &lt; pivot)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        x++;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    while (</a:t>
            </a:r>
            <a:r>
              <a:rPr lang="en-US" sz="1400" dirty="0" err="1"/>
              <a:t>arr</a:t>
            </a:r>
            <a:r>
              <a:rPr lang="en-US" sz="1400" dirty="0"/>
              <a:t>[y] &gt; pivot)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        y--;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    if (x &lt;= y)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        </a:t>
            </a:r>
            <a:r>
              <a:rPr lang="en-US" sz="1400" dirty="0" err="1"/>
              <a:t>tmp</a:t>
            </a:r>
            <a:r>
              <a:rPr lang="en-US" sz="1400" dirty="0"/>
              <a:t> = </a:t>
            </a:r>
            <a:r>
              <a:rPr lang="en-US" sz="1400" dirty="0" err="1"/>
              <a:t>arr</a:t>
            </a:r>
            <a:r>
              <a:rPr lang="en-US" sz="1400" dirty="0"/>
              <a:t>[x];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        </a:t>
            </a:r>
            <a:r>
              <a:rPr lang="en-US" sz="1400" dirty="0" err="1"/>
              <a:t>arr</a:t>
            </a:r>
            <a:r>
              <a:rPr lang="en-US" sz="1400" dirty="0"/>
              <a:t>[x++] = </a:t>
            </a:r>
            <a:r>
              <a:rPr lang="en-US" sz="1400" dirty="0" err="1"/>
              <a:t>arr</a:t>
            </a:r>
            <a:r>
              <a:rPr lang="en-US" sz="1400" dirty="0"/>
              <a:t>[y];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        </a:t>
            </a:r>
            <a:r>
              <a:rPr lang="en-US" sz="1400" dirty="0" err="1"/>
              <a:t>arr</a:t>
            </a:r>
            <a:r>
              <a:rPr lang="en-US" sz="1400" dirty="0"/>
              <a:t>[y--] = </a:t>
            </a:r>
            <a:r>
              <a:rPr lang="en-US" sz="1400" dirty="0" err="1"/>
              <a:t>tmp</a:t>
            </a:r>
            <a:r>
              <a:rPr lang="en-US" sz="1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</a:t>
            </a:r>
            <a:r>
              <a:rPr lang="en-US" sz="1400" dirty="0" err="1"/>
              <a:t>arr</a:t>
            </a:r>
            <a:r>
              <a:rPr lang="en-US" sz="1400" dirty="0"/>
              <a:t>[beg] = </a:t>
            </a:r>
            <a:r>
              <a:rPr lang="en-US" sz="1400" dirty="0" err="1"/>
              <a:t>arr</a:t>
            </a:r>
            <a:r>
              <a:rPr lang="en-US" sz="1400" dirty="0"/>
              <a:t>[y];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</a:t>
            </a:r>
            <a:r>
              <a:rPr lang="en-US" sz="1400" dirty="0" err="1"/>
              <a:t>arr</a:t>
            </a:r>
            <a:r>
              <a:rPr lang="en-US" sz="1400" dirty="0"/>
              <a:t>[y] = pivot;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return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void </a:t>
            </a:r>
            <a:r>
              <a:rPr lang="en-US" sz="1400" dirty="0" err="1"/>
              <a:t>quickSort</a:t>
            </a:r>
            <a:r>
              <a:rPr lang="en-US" sz="1400" dirty="0"/>
              <a:t>(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arr</a:t>
            </a:r>
            <a:r>
              <a:rPr lang="en-US" sz="1400" dirty="0"/>
              <a:t>[], </a:t>
            </a:r>
            <a:r>
              <a:rPr lang="en-US" sz="1400" dirty="0" err="1"/>
              <a:t>int</a:t>
            </a:r>
            <a:r>
              <a:rPr lang="en-US" sz="1400" dirty="0"/>
              <a:t> beg, </a:t>
            </a:r>
            <a:r>
              <a:rPr lang="en-US" sz="1400" dirty="0" err="1"/>
              <a:t>int</a:t>
            </a:r>
            <a:r>
              <a:rPr lang="en-US" sz="1400" dirty="0"/>
              <a:t> end)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</a:t>
            </a:r>
            <a:r>
              <a:rPr lang="en-US" sz="1400" dirty="0" err="1"/>
              <a:t>int</a:t>
            </a:r>
            <a:r>
              <a:rPr lang="en-US" sz="1400" dirty="0"/>
              <a:t> middle = partition(</a:t>
            </a:r>
            <a:r>
              <a:rPr lang="en-US" sz="1400" dirty="0" err="1"/>
              <a:t>arr,beg,end</a:t>
            </a:r>
            <a:r>
              <a:rPr lang="en-US" sz="1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if (middle-1 &gt; beg)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	</a:t>
            </a:r>
            <a:r>
              <a:rPr lang="en-US" sz="1400" dirty="0" err="1"/>
              <a:t>quickSort</a:t>
            </a:r>
            <a:r>
              <a:rPr lang="en-US" sz="1400" dirty="0"/>
              <a:t>(arr,beg,middle-1);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if (middle+1 &lt; end)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	</a:t>
            </a:r>
            <a:r>
              <a:rPr lang="en-US" sz="1400" dirty="0" err="1"/>
              <a:t>quickSort</a:t>
            </a:r>
            <a:r>
              <a:rPr lang="en-US" sz="1400" dirty="0"/>
              <a:t>(arr,middle+1,end);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C71949-5655-442B-933B-078809B9672F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96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851026" y="228600"/>
            <a:ext cx="7673975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Revised Partitioning Algorithm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371600"/>
            <a:ext cx="9144000" cy="5029200"/>
          </a:xfrm>
        </p:spPr>
        <p:txBody>
          <a:bodyPr rtlCol="0">
            <a:normAutofit/>
          </a:bodyPr>
          <a:lstStyle/>
          <a:p>
            <a:pPr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case for Quicksort is O(n log n)</a:t>
            </a:r>
          </a:p>
          <a:p>
            <a:pPr lvl="1"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partition log n times</a:t>
            </a:r>
          </a:p>
          <a:p>
            <a:pPr lvl="1"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compare n values each time (and flip some of them)</a:t>
            </a:r>
          </a:p>
          <a:p>
            <a:pPr marL="457200" lvl="1" indent="0">
              <a:lnSpc>
                <a:spcPct val="80000"/>
              </a:lnSpc>
              <a:buNone/>
              <a:defRPr/>
            </a:pP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Worst case is O(n</a:t>
            </a:r>
            <a:r>
              <a:rPr lang="en-US" alt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  <a:p>
            <a:pPr lvl="2"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would make the worst case happen?</a:t>
            </a:r>
          </a:p>
          <a:p>
            <a:pPr lvl="3"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the pivot chosen always ended up with all values on one side of the pivot</a:t>
            </a:r>
          </a:p>
          <a:p>
            <a:pPr lvl="2"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would this happen?</a:t>
            </a:r>
          </a:p>
          <a:p>
            <a:pPr lvl="3">
              <a:lnSpc>
                <a:spcPct val="80000"/>
              </a:lnSpc>
              <a:buFont typeface="Wingdings 3" charset="2"/>
              <a:buChar char=""/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Sorted list (go figure)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428479D-6B0A-49E2-938B-0C58328AF657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37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4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4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426" y="228600"/>
            <a:ext cx="6348413" cy="6858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Solution: 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pick better pivot values</a:t>
            </a:r>
            <a:b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143001"/>
            <a:ext cx="8229600" cy="4899025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900"/>
              </a:spcBef>
              <a:buFont typeface="Wingdings 3" charset="2"/>
              <a:buChar char=""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worst case occurs when list is sorted or almost sorted </a:t>
            </a:r>
          </a:p>
          <a:p>
            <a:pPr>
              <a:lnSpc>
                <a:spcPct val="80000"/>
              </a:lnSpc>
              <a:spcBef>
                <a:spcPts val="1900"/>
              </a:spcBef>
              <a:buFont typeface="Wingdings 3" charset="2"/>
              <a:buChar char=""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eliminate this problem, pick a better pivot: </a:t>
            </a:r>
          </a:p>
          <a:p>
            <a:pPr marL="914400" lvl="1" indent="-457200">
              <a:lnSpc>
                <a:spcPct val="80000"/>
              </a:lnSpc>
              <a:spcBef>
                <a:spcPts val="1900"/>
              </a:spcBef>
              <a:buFont typeface="+mj-lt"/>
              <a:buAutoNum type="arabicPeriod"/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the middle element of the subarray as pivot.</a:t>
            </a:r>
          </a:p>
          <a:p>
            <a:pPr marL="914400" lvl="1" indent="-457200">
              <a:lnSpc>
                <a:spcPct val="80000"/>
              </a:lnSpc>
              <a:spcBef>
                <a:spcPts val="1900"/>
              </a:spcBef>
              <a:buFont typeface="+mj-lt"/>
              <a:buAutoNum type="arabicPeriod"/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a </a:t>
            </a:r>
            <a:r>
              <a:rPr lang="en-US" alt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random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element of the array as the pivot.</a:t>
            </a:r>
          </a:p>
          <a:p>
            <a:pPr marL="914400" lvl="1" indent="-457200">
              <a:lnSpc>
                <a:spcPct val="80000"/>
              </a:lnSpc>
              <a:spcBef>
                <a:spcPts val="1900"/>
              </a:spcBef>
              <a:buFont typeface="+mj-lt"/>
              <a:buAutoNum type="arabicPeriod"/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Perhaps best: take the median of three elements as the pivot. </a:t>
            </a:r>
          </a:p>
          <a:p>
            <a:pPr marL="1314450" lvl="2" indent="-457200">
              <a:lnSpc>
                <a:spcPct val="80000"/>
              </a:lnSpc>
              <a:spcBef>
                <a:spcPts val="1900"/>
              </a:spcBef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three “marker” elements: first, middle, last</a:t>
            </a:r>
          </a:p>
          <a:p>
            <a:pPr marL="1314450" lvl="2" indent="-457200">
              <a:lnSpc>
                <a:spcPct val="80000"/>
              </a:lnSpc>
              <a:spcBef>
                <a:spcPts val="1900"/>
              </a:spcBef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Let pivot be one whose value is between the others</a:t>
            </a:r>
          </a:p>
          <a:p>
            <a:pPr>
              <a:lnSpc>
                <a:spcPct val="80000"/>
              </a:lnSpc>
              <a:buFont typeface="Wingdings 3" charset="2"/>
              <a:buChar char=""/>
              <a:defRPr/>
            </a:pP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AAD7504-25F2-4C4D-98BC-3D114710DC41}" type="slidenum">
              <a:rPr lang="en-US" altLang="en-US" smtClean="0">
                <a:solidFill>
                  <a:schemeClr val="accent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mtClean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72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smtClean="0"/>
              <a:t>Next…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5FA6B82-F4D2-484C-A4E3-75CFC8295B22}" type="slidenum">
              <a:rPr lang="en-US" altLang="en-US" smtClean="0">
                <a:solidFill>
                  <a:schemeClr val="accent1"/>
                </a:solidFill>
              </a:rPr>
              <a:pPr/>
              <a:t>34</a:t>
            </a:fld>
            <a:endParaRPr lang="en-US" alt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94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006601" y="209550"/>
            <a:ext cx="6348413" cy="93345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Merge Sort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>
          <a:xfrm>
            <a:off x="1752600" y="914400"/>
            <a:ext cx="7543800" cy="5257800"/>
          </a:xfrm>
        </p:spPr>
        <p:txBody>
          <a:bodyPr rtlCol="0">
            <a:normAutofit/>
          </a:bodyPr>
          <a:lstStyle/>
          <a:p>
            <a:pPr>
              <a:buFont typeface="Wingdings 3" charset="2"/>
              <a:buChar char=""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Like </a:t>
            </a:r>
            <a:r>
              <a:rPr lang="en-US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QuickSort</a:t>
            </a: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that it involves “divide and conquer” approach</a:t>
            </a:r>
          </a:p>
          <a:p>
            <a:pPr lvl="1">
              <a:buFont typeface="Wingdings 3" charset="2"/>
              <a:buChar char="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Divide and Conquer almost always means O(n log n)</a:t>
            </a:r>
          </a:p>
          <a:p>
            <a:pPr lvl="1">
              <a:buFont typeface="Wingdings 3" charset="2"/>
              <a:buChar char=""/>
              <a:defRPr/>
            </a:pP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 3" charset="2"/>
              <a:buChar char=""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alt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merge</a:t>
            </a: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 common data processing operation:</a:t>
            </a:r>
          </a:p>
          <a:p>
            <a:pPr lvl="1">
              <a:buFont typeface="Wingdings 3" charset="2"/>
              <a:buChar char=""/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We’re merging two sets of ordered data </a:t>
            </a:r>
          </a:p>
          <a:p>
            <a:pPr lvl="1">
              <a:buFont typeface="Wingdings 3" charset="2"/>
              <a:buChar char=""/>
              <a:defRPr/>
            </a:pPr>
            <a:r>
              <a:rPr lang="en-US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Goal:</a:t>
            </a: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Combine the two sorted sequences in one larger sorted sequence</a:t>
            </a:r>
          </a:p>
          <a:p>
            <a:pPr>
              <a:buFont typeface="Wingdings 3" charset="2"/>
              <a:buChar char=""/>
              <a:defRPr/>
            </a:pP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 3" charset="2"/>
              <a:buChar char=""/>
              <a:defRPr/>
            </a:pPr>
            <a:r>
              <a:rPr lang="en-US" alt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Merge sort</a:t>
            </a: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starts small and merges longer and longer sequences</a:t>
            </a:r>
            <a:endParaRPr lang="en-US" altLang="en-US" sz="2400" i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30BB446-EF67-4083-A2A6-15A149A5541A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14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42900"/>
            <a:ext cx="7315200" cy="13208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Merge Algorithm (Two Arrays)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1981201" y="1143000"/>
            <a:ext cx="6577013" cy="4567238"/>
          </a:xfrm>
        </p:spPr>
        <p:txBody>
          <a:bodyPr/>
          <a:lstStyle/>
          <a:p>
            <a:pPr marL="533400" indent="-533400">
              <a:buNone/>
            </a:pPr>
            <a:endParaRPr lang="en-US" altLang="en-US" i="1" u="sng" smtClean="0"/>
          </a:p>
          <a:p>
            <a:pPr marL="533400" indent="-533400">
              <a:buNone/>
            </a:pPr>
            <a:r>
              <a:rPr lang="en-US" altLang="en-US" i="1" u="sng" smtClean="0"/>
              <a:t>Merging two arrays:</a:t>
            </a:r>
          </a:p>
          <a:p>
            <a:pPr marL="990600" lvl="1" indent="-533400">
              <a:buFontTx/>
              <a:buAutoNum type="arabicPeriod"/>
            </a:pPr>
            <a:r>
              <a:rPr lang="en-US" altLang="en-US" smtClean="0"/>
              <a:t>Access the first item from both sequences</a:t>
            </a:r>
          </a:p>
          <a:p>
            <a:pPr marL="990600" lvl="1" indent="-533400">
              <a:buFontTx/>
              <a:buAutoNum type="arabicPeriod"/>
            </a:pPr>
            <a:r>
              <a:rPr lang="en-US" altLang="en-US" smtClean="0"/>
              <a:t>While neither sequence is finished</a:t>
            </a:r>
          </a:p>
          <a:p>
            <a:pPr marL="1447800" lvl="2" indent="-533400">
              <a:buFontTx/>
              <a:buAutoNum type="arabicPeriod"/>
            </a:pPr>
            <a:r>
              <a:rPr lang="en-US" altLang="en-US" smtClean="0"/>
              <a:t>Compare the current items of both</a:t>
            </a:r>
          </a:p>
          <a:p>
            <a:pPr marL="1447800" lvl="2" indent="-533400">
              <a:buFontTx/>
              <a:buAutoNum type="arabicPeriod"/>
            </a:pPr>
            <a:r>
              <a:rPr lang="en-US" altLang="en-US" smtClean="0"/>
              <a:t>Copy smaller current item to the output</a:t>
            </a:r>
          </a:p>
          <a:p>
            <a:pPr marL="1447800" lvl="2" indent="-533400">
              <a:buFontTx/>
              <a:buAutoNum type="arabicPeriod"/>
            </a:pPr>
            <a:r>
              <a:rPr lang="en-US" altLang="en-US" smtClean="0"/>
              <a:t>Access next item from that input sequence</a:t>
            </a:r>
          </a:p>
          <a:p>
            <a:pPr marL="990600" lvl="1" indent="-533400">
              <a:buFontTx/>
              <a:buAutoNum type="arabicPeriod"/>
            </a:pPr>
            <a:r>
              <a:rPr lang="en-US" altLang="en-US" smtClean="0"/>
              <a:t>Copy any remaining from first sequence to output</a:t>
            </a:r>
          </a:p>
          <a:p>
            <a:pPr marL="990600" lvl="1" indent="-533400">
              <a:buFontTx/>
              <a:buAutoNum type="arabicPeriod"/>
            </a:pPr>
            <a:r>
              <a:rPr lang="en-US" altLang="en-US" smtClean="0"/>
              <a:t>Copy any remaining from second to output</a:t>
            </a:r>
          </a:p>
          <a:p>
            <a:pPr marL="533400" indent="-533400">
              <a:buFontTx/>
              <a:buAutoNum type="arabicPeriod"/>
            </a:pPr>
            <a:endParaRPr lang="en-US" alt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7D92ACD-00B9-430D-A28A-ECF02EABEA08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17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8400" y="1600200"/>
            <a:ext cx="7315200" cy="3657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1" y="609600"/>
            <a:ext cx="6348413" cy="13208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Picture of Merge</a:t>
            </a:r>
          </a:p>
        </p:txBody>
      </p:sp>
      <p:sp>
        <p:nvSpPr>
          <p:cNvPr id="49156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4232FC9-C7E5-4CD0-92FA-6A46C916113C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9157" name="Picture 5" descr="KWC10_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1" y="2024064"/>
            <a:ext cx="6411913" cy="28098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1981200" y="5715000"/>
            <a:ext cx="8458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chemeClr val="tx1"/>
                </a:solidFill>
                <a:latin typeface="Arial" panose="020B0604020202020204" pitchFamily="34" charset="0"/>
              </a:rPr>
              <a:t>Analysis of this?  Time?  Space?</a:t>
            </a:r>
          </a:p>
        </p:txBody>
      </p:sp>
    </p:spTree>
    <p:extLst>
      <p:ext uri="{BB962C8B-B14F-4D97-AF65-F5344CB8AC3E}">
        <p14:creationId xmlns:p14="http://schemas.microsoft.com/office/powerpoint/2010/main" val="307372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1" y="457200"/>
            <a:ext cx="6348413" cy="13208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Analysis of Merge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2209801" y="1371600"/>
            <a:ext cx="6348413" cy="3881438"/>
          </a:xfrm>
        </p:spPr>
        <p:txBody>
          <a:bodyPr>
            <a:normAutofit fontScale="92500" lnSpcReduction="10000"/>
          </a:bodyPr>
          <a:lstStyle/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Two input sequences, total length n elements</a:t>
            </a:r>
          </a:p>
          <a:p>
            <a:pPr lvl="1" eaLnBrk="1" hangingPunct="1"/>
            <a:r>
              <a:rPr lang="en-US" altLang="en-US" smtClean="0"/>
              <a:t>Must move each element to the output</a:t>
            </a:r>
          </a:p>
          <a:p>
            <a:pPr lvl="1" eaLnBrk="1" hangingPunct="1"/>
            <a:r>
              <a:rPr lang="en-US" altLang="en-US" smtClean="0"/>
              <a:t>Merge time is O(n)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Must store </a:t>
            </a:r>
            <a:r>
              <a:rPr lang="en-US" altLang="en-US" i="1" u="sng" smtClean="0"/>
              <a:t>both input</a:t>
            </a:r>
            <a:r>
              <a:rPr lang="en-US" altLang="en-US" smtClean="0"/>
              <a:t> and </a:t>
            </a:r>
            <a:r>
              <a:rPr lang="en-US" altLang="en-US" i="1" u="sng" smtClean="0"/>
              <a:t>output</a:t>
            </a:r>
            <a:r>
              <a:rPr lang="en-US" altLang="en-US" smtClean="0"/>
              <a:t> sequences</a:t>
            </a:r>
          </a:p>
          <a:p>
            <a:pPr lvl="1" eaLnBrk="1" hangingPunct="1"/>
            <a:r>
              <a:rPr lang="en-US" altLang="en-US" smtClean="0"/>
              <a:t>An array cannot be merged </a:t>
            </a:r>
            <a:r>
              <a:rPr lang="en-US" altLang="en-US" i="1" u="sng" smtClean="0"/>
              <a:t>in place</a:t>
            </a:r>
          </a:p>
          <a:p>
            <a:pPr lvl="1" eaLnBrk="1" hangingPunct="1"/>
            <a:r>
              <a:rPr lang="en-US" altLang="en-US" smtClean="0"/>
              <a:t>Additional space needed: O(n)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7F242E2-E0F0-43DA-A0AD-300FC0C62740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22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57376" y="228600"/>
            <a:ext cx="6348413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Using Merge to Sort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914400"/>
            <a:ext cx="8001000" cy="5486400"/>
          </a:xfrm>
        </p:spPr>
        <p:txBody>
          <a:bodyPr rtlCol="0">
            <a:normAutofit/>
          </a:bodyPr>
          <a:lstStyle/>
          <a:p>
            <a:pPr>
              <a:buFont typeface="Wingdings 3" charset="2"/>
              <a:buChar char=""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far, we’ve merged 2 files that are already in order.</a:t>
            </a:r>
          </a:p>
          <a:p>
            <a:pPr>
              <a:buFont typeface="Wingdings 3" charset="2"/>
              <a:buChar char=""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can do this in O(n) time – good!</a:t>
            </a:r>
          </a:p>
          <a:p>
            <a:pPr>
              <a:buFont typeface="Wingdings 3" charset="2"/>
              <a:buChar char=""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we use merge to sort an entire list?</a:t>
            </a:r>
          </a:p>
          <a:p>
            <a:pPr>
              <a:buFont typeface="Wingdings 3" charset="2"/>
              <a:buChar char=""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Yes!  </a:t>
            </a:r>
          </a:p>
          <a:p>
            <a:pPr lvl="1">
              <a:buFont typeface="Wingdings 3" charset="2"/>
              <a:buChar char=""/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an unordered list, and divide it into 2 lists</a:t>
            </a:r>
          </a:p>
          <a:p>
            <a:pPr lvl="2">
              <a:buFont typeface="Wingdings 3" charset="2"/>
              <a:buChar char="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we merge these lists?  </a:t>
            </a:r>
          </a:p>
          <a:p>
            <a:pPr lvl="2">
              <a:buFont typeface="Wingdings 3" charset="2"/>
              <a:buChar char="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– these lists are also unordered.</a:t>
            </a:r>
          </a:p>
          <a:p>
            <a:pPr lvl="1">
              <a:buFont typeface="Wingdings 3" charset="2"/>
              <a:buChar char=""/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let’s divide each of these lists into 2 lists</a:t>
            </a:r>
          </a:p>
          <a:p>
            <a:pPr lvl="1">
              <a:buFont typeface="Wingdings 3" charset="2"/>
              <a:buChar char=""/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continue to divide until each list contains one element</a:t>
            </a:r>
          </a:p>
          <a:p>
            <a:pPr lvl="1">
              <a:buFont typeface="Wingdings 3" charset="2"/>
              <a:buChar char=""/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 one-element list ordered?  Yes!  </a:t>
            </a:r>
          </a:p>
          <a:p>
            <a:pPr lvl="2">
              <a:buFont typeface="Wingdings 3" charset="2"/>
              <a:buChar char=""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Now we can start merging lists.</a:t>
            </a:r>
          </a:p>
          <a:p>
            <a:pPr>
              <a:buFont typeface="Wingdings 3" charset="2"/>
              <a:buChar char=""/>
              <a:defRPr/>
            </a:pPr>
            <a:r>
              <a:rPr lang="en-US" alt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looks recursive!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DED795-04F4-44D9-AC22-E973A2C279AC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69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1" y="254000"/>
            <a:ext cx="6348413" cy="13208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Testing: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981201" y="1155700"/>
            <a:ext cx="8686800" cy="57912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Completely random array</a:t>
            </a:r>
          </a:p>
          <a:p>
            <a:pPr lvl="1" eaLnBrk="1" hangingPunct="1"/>
            <a:r>
              <a:rPr lang="en-US" altLang="en-US" sz="2000" dirty="0"/>
              <a:t>this is the only test that most people think to use in evaluating sorting algorithms</a:t>
            </a:r>
            <a:r>
              <a:rPr lang="en-US" altLang="en-US" dirty="0"/>
              <a:t> </a:t>
            </a:r>
          </a:p>
          <a:p>
            <a:pPr eaLnBrk="1" hangingPunct="1"/>
            <a:r>
              <a:rPr lang="en-US" altLang="en-US" sz="2400" dirty="0"/>
              <a:t>Already sorted array </a:t>
            </a:r>
          </a:p>
          <a:p>
            <a:pPr lvl="1" eaLnBrk="1" hangingPunct="1"/>
            <a:r>
              <a:rPr lang="en-US" altLang="en-US" sz="2000" dirty="0"/>
              <a:t>Often sorting is actually resorting of previously sorted data done after minimal modifications of the data set. </a:t>
            </a:r>
          </a:p>
          <a:p>
            <a:pPr eaLnBrk="1" hangingPunct="1"/>
            <a:r>
              <a:rPr lang="en-US" altLang="en-US" sz="2400" dirty="0"/>
              <a:t>Sorted in reverse order</a:t>
            </a:r>
          </a:p>
          <a:p>
            <a:pPr eaLnBrk="1" hangingPunct="1"/>
            <a:r>
              <a:rPr lang="en-US" altLang="en-US" sz="2400" dirty="0"/>
              <a:t>Chainsaw array (up and down and up and down)</a:t>
            </a:r>
          </a:p>
          <a:p>
            <a:pPr lvl="1" eaLnBrk="1" hangingPunct="1"/>
            <a:r>
              <a:rPr lang="en-US" altLang="en-US" dirty="0"/>
              <a:t>Think already sorted arrays put together</a:t>
            </a:r>
          </a:p>
          <a:p>
            <a:pPr eaLnBrk="1" hangingPunct="1"/>
            <a:r>
              <a:rPr lang="en-US" altLang="en-US" sz="2400" dirty="0"/>
              <a:t>Array consisting of many identical elements (maybe only one element)</a:t>
            </a:r>
          </a:p>
          <a:p>
            <a:pPr eaLnBrk="1" hangingPunct="1"/>
            <a:r>
              <a:rPr lang="en-US" altLang="en-US" sz="2400" dirty="0"/>
              <a:t>Data that have normal distribution but with duplicate keys </a:t>
            </a:r>
            <a:endParaRPr lang="en-US" altLang="en-US" sz="3600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4881DE0-6B8E-4321-A1E4-C5A3A29391A9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67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Merge </a:t>
            </a:r>
            <a:r>
              <a:rPr lang="en-US" altLang="en-US" i="1" smtClean="0">
                <a:solidFill>
                  <a:srgbClr val="33CC33"/>
                </a:solidFill>
              </a:rPr>
              <a:t>Sort</a:t>
            </a:r>
            <a:r>
              <a:rPr lang="en-US" altLang="en-US" smtClean="0">
                <a:solidFill>
                  <a:srgbClr val="33CC33"/>
                </a:solidFill>
              </a:rPr>
              <a:t> Algorithm</a:t>
            </a:r>
          </a:p>
        </p:txBody>
      </p:sp>
      <p:sp>
        <p:nvSpPr>
          <p:cNvPr id="52227" name="Rectangle 6"/>
          <p:cNvSpPr>
            <a:spLocks noGrp="1" noChangeArrowheads="1"/>
          </p:cNvSpPr>
          <p:nvPr>
            <p:ph idx="1"/>
          </p:nvPr>
        </p:nvSpPr>
        <p:spPr>
          <a:xfrm>
            <a:off x="1981200" y="1371601"/>
            <a:ext cx="8458200" cy="4830763"/>
          </a:xfrm>
        </p:spPr>
        <p:txBody>
          <a:bodyPr/>
          <a:lstStyle/>
          <a:p>
            <a:pPr marL="533400" indent="-533400">
              <a:buNone/>
            </a:pPr>
            <a:endParaRPr lang="en-US" altLang="en-US" smtClean="0"/>
          </a:p>
          <a:p>
            <a:pPr marL="533400" indent="-533400">
              <a:buNone/>
            </a:pPr>
            <a:r>
              <a:rPr lang="en-US" altLang="en-US" smtClean="0"/>
              <a:t>Overview:</a:t>
            </a:r>
          </a:p>
          <a:p>
            <a:pPr marL="533400" indent="-533400"/>
            <a:r>
              <a:rPr lang="en-US" altLang="en-US" smtClean="0"/>
              <a:t>Split array into two halves</a:t>
            </a:r>
          </a:p>
          <a:p>
            <a:pPr marL="933450" lvl="1" indent="-533400"/>
            <a:r>
              <a:rPr lang="en-US" altLang="en-US" smtClean="0"/>
              <a:t>MergeSort the left half (recursively)</a:t>
            </a:r>
          </a:p>
          <a:p>
            <a:pPr marL="933450" lvl="1" indent="-533400"/>
            <a:r>
              <a:rPr lang="en-US" altLang="en-US" smtClean="0"/>
              <a:t>MergeSort the right half (recursively)</a:t>
            </a:r>
          </a:p>
          <a:p>
            <a:pPr marL="533400" indent="-533400"/>
            <a:r>
              <a:rPr lang="en-US" altLang="en-US" smtClean="0"/>
              <a:t>Merge the two sorted halves</a:t>
            </a:r>
          </a:p>
          <a:p>
            <a:pPr marL="933450" lvl="1" indent="-533400"/>
            <a:r>
              <a:rPr lang="en-US" altLang="en-US" smtClean="0"/>
              <a:t>Recursively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44B52D9-F512-4742-B009-7C3971844FE6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00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66900" y="993775"/>
            <a:ext cx="8686800" cy="4946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1751013" y="228600"/>
            <a:ext cx="6348412" cy="13208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Merge Sort Example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D77FE38-1CF9-427D-A3E9-C68A31083287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705100" y="1371601"/>
          <a:ext cx="609600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45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67000" y="2024064"/>
          <a:ext cx="297180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950"/>
                <a:gridCol w="742950"/>
                <a:gridCol w="742950"/>
                <a:gridCol w="742950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45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30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867400" y="2019301"/>
          <a:ext cx="297180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950"/>
                <a:gridCol w="742950"/>
                <a:gridCol w="742950"/>
                <a:gridCol w="742950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49513" y="2616201"/>
          <a:ext cx="13604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244"/>
                <a:gridCol w="680244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60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267200" y="2616201"/>
          <a:ext cx="13604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244"/>
                <a:gridCol w="680244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45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30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096000" y="2616201"/>
          <a:ext cx="13604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244"/>
                <a:gridCol w="680244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7696200" y="2616201"/>
          <a:ext cx="13604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244"/>
                <a:gridCol w="680244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09800" y="3200401"/>
          <a:ext cx="7381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188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124200" y="3200401"/>
          <a:ext cx="7381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188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60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038600" y="3200401"/>
          <a:ext cx="7381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188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45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4953000" y="3200401"/>
          <a:ext cx="7381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188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30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5867400" y="3200401"/>
          <a:ext cx="7381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188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781800" y="3200401"/>
          <a:ext cx="7381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188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743825" y="3200401"/>
          <a:ext cx="7381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188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80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8610600" y="3200401"/>
          <a:ext cx="7381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188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2474913" y="3743326"/>
          <a:ext cx="13604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244"/>
                <a:gridCol w="680244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60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4292600" y="3743326"/>
          <a:ext cx="13604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244"/>
                <a:gridCol w="680244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45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6121400" y="3743326"/>
          <a:ext cx="13604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244"/>
                <a:gridCol w="680244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7721600" y="3743326"/>
          <a:ext cx="13604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244"/>
                <a:gridCol w="680244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80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2717800" y="4348164"/>
          <a:ext cx="297180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950"/>
                <a:gridCol w="742950"/>
                <a:gridCol w="742950"/>
                <a:gridCol w="742950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45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60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5918200" y="4343401"/>
          <a:ext cx="297180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950"/>
                <a:gridCol w="742950"/>
                <a:gridCol w="742950"/>
                <a:gridCol w="742950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2778125" y="4940300"/>
          <a:ext cx="6096000" cy="369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6988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30</a:t>
                      </a:r>
                      <a:endParaRPr lang="en-US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45</a:t>
                      </a:r>
                      <a:endParaRPr lang="en-US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60</a:t>
                      </a:r>
                      <a:endParaRPr lang="en-US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80</a:t>
                      </a:r>
                      <a:endParaRPr lang="en-US" sz="1800" dirty="0"/>
                    </a:p>
                  </a:txBody>
                  <a:tcPr marT="45603" marB="4560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</a:t>
                      </a:r>
                      <a:endParaRPr lang="en-US" sz="1800" dirty="0"/>
                    </a:p>
                  </a:txBody>
                  <a:tcPr marT="45603" marB="45603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90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1981200" y="100014"/>
            <a:ext cx="7620000" cy="1042987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Algorithm (in English) for merging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1981200" y="685800"/>
            <a:ext cx="7620000" cy="2971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en-US" smtClean="0"/>
              <a:t>You have two arrays you are going to merge into one array:</a:t>
            </a:r>
          </a:p>
          <a:p>
            <a:pPr lvl="1"/>
            <a:r>
              <a:rPr lang="en-US" altLang="en-US" smtClean="0"/>
              <a:t>Create a new array the length of the two arrays combined</a:t>
            </a:r>
          </a:p>
          <a:p>
            <a:pPr lvl="1"/>
            <a:r>
              <a:rPr lang="en-US" altLang="en-US" smtClean="0"/>
              <a:t>Place a pointer at the beginning of both arrays.</a:t>
            </a:r>
          </a:p>
          <a:p>
            <a:pPr lvl="1"/>
            <a:r>
              <a:rPr lang="en-US" altLang="en-US" smtClean="0"/>
              <a:t>Take the smaller of the  two pointer values and place it in the new array.  </a:t>
            </a:r>
          </a:p>
          <a:p>
            <a:pPr lvl="2"/>
            <a:r>
              <a:rPr lang="en-US" altLang="en-US" smtClean="0"/>
              <a:t>Increment that pointer value</a:t>
            </a:r>
          </a:p>
          <a:p>
            <a:pPr lvl="1"/>
            <a:r>
              <a:rPr lang="en-US" altLang="en-US" smtClean="0"/>
              <a:t>Continue until pointer in one array is at the end of the array.</a:t>
            </a:r>
          </a:p>
          <a:p>
            <a:pPr lvl="2"/>
            <a:r>
              <a:rPr lang="en-US" altLang="en-US" smtClean="0"/>
              <a:t>Copy remaining of other array to new array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BD1DB5C-F62B-45F0-9270-2075D499E02B}" type="slidenum">
              <a:rPr lang="en-US" altLang="en-US" smtClean="0">
                <a:solidFill>
                  <a:schemeClr val="accent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mtClean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38400" y="4343401"/>
          <a:ext cx="327660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150"/>
                <a:gridCol w="819150"/>
                <a:gridCol w="819150"/>
                <a:gridCol w="819150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45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60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867400" y="4343401"/>
          <a:ext cx="327660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150"/>
                <a:gridCol w="819150"/>
                <a:gridCol w="819150"/>
                <a:gridCol w="819150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895600" y="5486401"/>
          <a:ext cx="609600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14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45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80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sp>
        <p:nvSpPr>
          <p:cNvPr id="9" name="Down Arrow 8"/>
          <p:cNvSpPr/>
          <p:nvPr/>
        </p:nvSpPr>
        <p:spPr>
          <a:xfrm>
            <a:off x="2667000" y="3886200"/>
            <a:ext cx="228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6096000" y="3848100"/>
            <a:ext cx="228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6781800" y="3848100"/>
            <a:ext cx="228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3467100" y="3848100"/>
            <a:ext cx="228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696200" y="3848100"/>
            <a:ext cx="228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4305300" y="3848100"/>
            <a:ext cx="228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5097463" y="3848100"/>
            <a:ext cx="228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949575" y="5549900"/>
            <a:ext cx="34290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762375" y="5529263"/>
            <a:ext cx="45720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508500" y="5534025"/>
            <a:ext cx="45720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260975" y="5576888"/>
            <a:ext cx="45720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048375" y="5534025"/>
            <a:ext cx="45720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788150" y="5545138"/>
            <a:ext cx="45720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558088" y="5534025"/>
            <a:ext cx="45720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321675" y="5545138"/>
            <a:ext cx="45720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3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1" grpId="1" animBg="1"/>
      <p:bldP spid="13" grpId="0" animBg="1"/>
      <p:bldP spid="13" grpId="1" animBg="1"/>
      <p:bldP spid="14" grpId="0" animBg="1"/>
      <p:bldP spid="15" grpId="0" animBg="1"/>
      <p:bldP spid="15" grpId="1" animBg="1"/>
      <p:bldP spid="16" grpId="0" animBg="1"/>
      <p:bldP spid="16" grpId="1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7010401" y="3083905"/>
            <a:ext cx="3605213" cy="604838"/>
          </a:xfrm>
          <a:solidFill>
            <a:schemeClr val="tx2">
              <a:lumMod val="25000"/>
            </a:schemeClr>
          </a:solidFill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dirty="0" smtClean="0">
                <a:solidFill>
                  <a:srgbClr val="33CC33"/>
                </a:solidFill>
              </a:rPr>
              <a:t>Merge Sort Code 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09C52E1-82C6-4C13-BDE2-6E25A1C11C7C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35219" y="42069"/>
            <a:ext cx="4298950" cy="67738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"/>
              </a:spcBef>
              <a:buNone/>
            </a:pPr>
            <a:r>
              <a:rPr lang="en-US" sz="1200" b="1" dirty="0">
                <a:solidFill>
                  <a:srgbClr val="FFFF00"/>
                </a:solidFill>
              </a:rPr>
              <a:t>void </a:t>
            </a:r>
            <a:r>
              <a:rPr lang="en-US" sz="1200" b="1" dirty="0" err="1">
                <a:solidFill>
                  <a:srgbClr val="FFFF00"/>
                </a:solidFill>
              </a:rPr>
              <a:t>mergeSort</a:t>
            </a:r>
            <a:r>
              <a:rPr lang="en-US" sz="1200" b="1" dirty="0">
                <a:solidFill>
                  <a:srgbClr val="FFFF00"/>
                </a:solidFill>
              </a:rPr>
              <a:t>(</a:t>
            </a:r>
            <a:r>
              <a:rPr lang="en-US" sz="1200" b="1" dirty="0" err="1">
                <a:solidFill>
                  <a:srgbClr val="FFFF00"/>
                </a:solidFill>
              </a:rPr>
              <a:t>int</a:t>
            </a:r>
            <a:r>
              <a:rPr lang="en-US" sz="1200" b="1" dirty="0">
                <a:solidFill>
                  <a:srgbClr val="FFFF00"/>
                </a:solidFill>
              </a:rPr>
              <a:t> </a:t>
            </a:r>
            <a:r>
              <a:rPr lang="en-US" sz="1200" b="1" dirty="0" err="1">
                <a:solidFill>
                  <a:srgbClr val="FFFF00"/>
                </a:solidFill>
              </a:rPr>
              <a:t>arr</a:t>
            </a:r>
            <a:r>
              <a:rPr lang="en-US" sz="1200" b="1" dirty="0">
                <a:solidFill>
                  <a:srgbClr val="FFFF00"/>
                </a:solidFill>
              </a:rPr>
              <a:t>[],</a:t>
            </a:r>
            <a:r>
              <a:rPr lang="en-US" sz="1200" b="1" dirty="0" err="1">
                <a:solidFill>
                  <a:srgbClr val="FFFF00"/>
                </a:solidFill>
              </a:rPr>
              <a:t>int</a:t>
            </a:r>
            <a:r>
              <a:rPr lang="en-US" sz="1200" b="1" dirty="0">
                <a:solidFill>
                  <a:srgbClr val="FFFF00"/>
                </a:solidFill>
              </a:rPr>
              <a:t> l1,int l2){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200" b="1" dirty="0">
                <a:solidFill>
                  <a:srgbClr val="FFFF00"/>
                </a:solidFill>
              </a:rPr>
              <a:t>	</a:t>
            </a:r>
            <a:r>
              <a:rPr lang="en-US" sz="1200" b="1" dirty="0" err="1">
                <a:solidFill>
                  <a:srgbClr val="FFFF00"/>
                </a:solidFill>
              </a:rPr>
              <a:t>int</a:t>
            </a:r>
            <a:r>
              <a:rPr lang="en-US" sz="1200" b="1" dirty="0">
                <a:solidFill>
                  <a:srgbClr val="FFFF00"/>
                </a:solidFill>
              </a:rPr>
              <a:t> </a:t>
            </a:r>
            <a:r>
              <a:rPr lang="en-US" sz="1200" b="1" dirty="0">
                <a:solidFill>
                  <a:srgbClr val="FFFF00"/>
                </a:solidFill>
              </a:rPr>
              <a:t>k;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    </a:t>
            </a:r>
            <a:r>
              <a:rPr lang="en-US" sz="1200" dirty="0">
                <a:solidFill>
                  <a:srgbClr val="FFFF00"/>
                </a:solidFill>
              </a:rPr>
              <a:t>	</a:t>
            </a:r>
            <a:r>
              <a:rPr lang="en-US" sz="1200" b="1" dirty="0">
                <a:solidFill>
                  <a:srgbClr val="FFFF00"/>
                </a:solidFill>
              </a:rPr>
              <a:t>if(l1&lt;l2</a:t>
            </a:r>
            <a:r>
              <a:rPr lang="en-US" sz="1200" b="1" dirty="0">
                <a:solidFill>
                  <a:srgbClr val="FFFF00"/>
                </a:solidFill>
              </a:rPr>
              <a:t>) {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   </a:t>
            </a:r>
            <a:r>
              <a:rPr lang="en-US" sz="1200" dirty="0">
                <a:solidFill>
                  <a:srgbClr val="FFFF00"/>
                </a:solidFill>
              </a:rPr>
              <a:t>		 </a:t>
            </a:r>
            <a:r>
              <a:rPr lang="en-US" sz="1200" dirty="0">
                <a:solidFill>
                  <a:srgbClr val="FFFF00"/>
                </a:solidFill>
              </a:rPr>
              <a:t>k=(l1+l2)/2;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    </a:t>
            </a:r>
            <a:r>
              <a:rPr lang="en-US" sz="1200" dirty="0">
                <a:solidFill>
                  <a:srgbClr val="FFFF00"/>
                </a:solidFill>
              </a:rPr>
              <a:t>		</a:t>
            </a:r>
            <a:r>
              <a:rPr lang="en-US" sz="1200" dirty="0" err="1">
                <a:solidFill>
                  <a:srgbClr val="FFFF00"/>
                </a:solidFill>
              </a:rPr>
              <a:t>mergeSort</a:t>
            </a:r>
            <a:r>
              <a:rPr lang="en-US" sz="1200" dirty="0">
                <a:solidFill>
                  <a:srgbClr val="FFFF00"/>
                </a:solidFill>
              </a:rPr>
              <a:t>(arr,l1,k);</a:t>
            </a:r>
            <a:endParaRPr lang="en-US" sz="1200" dirty="0">
              <a:solidFill>
                <a:srgbClr val="FFFF00"/>
              </a:solidFill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    </a:t>
            </a:r>
            <a:r>
              <a:rPr lang="en-US" sz="1200" dirty="0">
                <a:solidFill>
                  <a:srgbClr val="FFFF00"/>
                </a:solidFill>
              </a:rPr>
              <a:t>		</a:t>
            </a:r>
            <a:r>
              <a:rPr lang="en-US" sz="1200" dirty="0" err="1">
                <a:solidFill>
                  <a:srgbClr val="FFFF00"/>
                </a:solidFill>
              </a:rPr>
              <a:t>mergeSort</a:t>
            </a:r>
            <a:r>
              <a:rPr lang="en-US" sz="1200" dirty="0">
                <a:solidFill>
                  <a:srgbClr val="FFFF00"/>
                </a:solidFill>
              </a:rPr>
              <a:t>(arr,k+1,l2</a:t>
            </a:r>
            <a:r>
              <a:rPr lang="en-US" sz="1200" dirty="0">
                <a:solidFill>
                  <a:srgbClr val="FFFF00"/>
                </a:solidFill>
              </a:rPr>
              <a:t>);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    </a:t>
            </a:r>
            <a:r>
              <a:rPr lang="en-US" sz="1200" dirty="0">
                <a:solidFill>
                  <a:srgbClr val="FFFF00"/>
                </a:solidFill>
              </a:rPr>
              <a:t>		merge(arr,l1,k,l2</a:t>
            </a:r>
            <a:r>
              <a:rPr lang="en-US" sz="1200" dirty="0">
                <a:solidFill>
                  <a:srgbClr val="FFFF00"/>
                </a:solidFill>
              </a:rPr>
              <a:t>);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    </a:t>
            </a:r>
            <a:r>
              <a:rPr lang="en-US" sz="1200" dirty="0">
                <a:solidFill>
                  <a:srgbClr val="FFFF00"/>
                </a:solidFill>
              </a:rPr>
              <a:t>	}</a:t>
            </a:r>
            <a:endParaRPr lang="en-US" sz="1200" dirty="0">
              <a:solidFill>
                <a:srgbClr val="FFFF00"/>
              </a:solidFill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}</a:t>
            </a:r>
            <a:endParaRPr lang="en-US" altLang="en-US" sz="1150" dirty="0">
              <a:solidFill>
                <a:srgbClr val="FFFF00"/>
              </a:solidFill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4953000" y="0"/>
            <a:ext cx="5486400" cy="6858000"/>
          </a:xfrm>
          <a:solidFill>
            <a:schemeClr val="tx1"/>
          </a:solidFill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void merge(</a:t>
            </a:r>
            <a:r>
              <a:rPr lang="en-US" altLang="en-US" sz="1150" dirty="0" err="1">
                <a:solidFill>
                  <a:srgbClr val="FFFF00"/>
                </a:solidFill>
              </a:rPr>
              <a:t>int</a:t>
            </a:r>
            <a:r>
              <a:rPr lang="en-US" altLang="en-US" sz="1150" dirty="0">
                <a:solidFill>
                  <a:srgbClr val="FFFF00"/>
                </a:solidFill>
              </a:rPr>
              <a:t> </a:t>
            </a:r>
            <a:r>
              <a:rPr lang="en-US" altLang="en-US" sz="1150" dirty="0" err="1">
                <a:solidFill>
                  <a:srgbClr val="FFFF00"/>
                </a:solidFill>
              </a:rPr>
              <a:t>arr</a:t>
            </a:r>
            <a:r>
              <a:rPr lang="en-US" altLang="en-US" sz="1150" dirty="0">
                <a:solidFill>
                  <a:srgbClr val="FFFF00"/>
                </a:solidFill>
              </a:rPr>
              <a:t>[], </a:t>
            </a:r>
            <a:r>
              <a:rPr lang="en-US" altLang="en-US" sz="1150" dirty="0" err="1">
                <a:solidFill>
                  <a:srgbClr val="FFFF00"/>
                </a:solidFill>
              </a:rPr>
              <a:t>int</a:t>
            </a:r>
            <a:r>
              <a:rPr lang="en-US" altLang="en-US" sz="1150" dirty="0">
                <a:solidFill>
                  <a:srgbClr val="FFFF00"/>
                </a:solidFill>
              </a:rPr>
              <a:t> l, </a:t>
            </a:r>
            <a:r>
              <a:rPr lang="en-US" altLang="en-US" sz="1150" dirty="0" err="1">
                <a:solidFill>
                  <a:srgbClr val="FFFF00"/>
                </a:solidFill>
              </a:rPr>
              <a:t>int</a:t>
            </a:r>
            <a:r>
              <a:rPr lang="en-US" altLang="en-US" sz="1150" dirty="0">
                <a:solidFill>
                  <a:srgbClr val="FFFF00"/>
                </a:solidFill>
              </a:rPr>
              <a:t> m, </a:t>
            </a:r>
            <a:r>
              <a:rPr lang="en-US" altLang="en-US" sz="1150" dirty="0" err="1">
                <a:solidFill>
                  <a:srgbClr val="FFFF00"/>
                </a:solidFill>
              </a:rPr>
              <a:t>int</a:t>
            </a:r>
            <a:r>
              <a:rPr lang="en-US" altLang="en-US" sz="1150" dirty="0">
                <a:solidFill>
                  <a:srgbClr val="FFFF00"/>
                </a:solidFill>
              </a:rPr>
              <a:t> r)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</a:t>
            </a:r>
            <a:r>
              <a:rPr lang="en-US" altLang="en-US" sz="1150" dirty="0" err="1">
                <a:solidFill>
                  <a:srgbClr val="FFFF00"/>
                </a:solidFill>
              </a:rPr>
              <a:t>int</a:t>
            </a:r>
            <a:r>
              <a:rPr lang="en-US" altLang="en-US" sz="1150" dirty="0">
                <a:solidFill>
                  <a:srgbClr val="FFFF00"/>
                </a:solidFill>
              </a:rPr>
              <a:t> </a:t>
            </a:r>
            <a:r>
              <a:rPr lang="en-US" altLang="en-US" sz="1150" dirty="0" err="1">
                <a:solidFill>
                  <a:srgbClr val="FFFF00"/>
                </a:solidFill>
              </a:rPr>
              <a:t>i</a:t>
            </a:r>
            <a:r>
              <a:rPr lang="en-US" altLang="en-US" sz="1150" dirty="0">
                <a:solidFill>
                  <a:srgbClr val="FFFF00"/>
                </a:solidFill>
              </a:rPr>
              <a:t>, j, k;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</a:t>
            </a:r>
            <a:r>
              <a:rPr lang="en-US" altLang="en-US" sz="1150" dirty="0" err="1">
                <a:solidFill>
                  <a:srgbClr val="FFFF00"/>
                </a:solidFill>
              </a:rPr>
              <a:t>int</a:t>
            </a:r>
            <a:r>
              <a:rPr lang="en-US" altLang="en-US" sz="1150" dirty="0">
                <a:solidFill>
                  <a:srgbClr val="FFFF00"/>
                </a:solidFill>
              </a:rPr>
              <a:t> n1 = m - l + 1;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</a:t>
            </a:r>
            <a:r>
              <a:rPr lang="en-US" altLang="en-US" sz="1150" dirty="0" err="1">
                <a:solidFill>
                  <a:srgbClr val="FFFF00"/>
                </a:solidFill>
              </a:rPr>
              <a:t>int</a:t>
            </a:r>
            <a:r>
              <a:rPr lang="en-US" altLang="en-US" sz="1150" dirty="0">
                <a:solidFill>
                  <a:srgbClr val="FFFF00"/>
                </a:solidFill>
              </a:rPr>
              <a:t> n2 =  r - 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</a:t>
            </a:r>
            <a:r>
              <a:rPr lang="en-US" altLang="en-US" sz="1150" dirty="0" err="1">
                <a:solidFill>
                  <a:srgbClr val="FFFF00"/>
                </a:solidFill>
              </a:rPr>
              <a:t>int</a:t>
            </a:r>
            <a:r>
              <a:rPr lang="en-US" altLang="en-US" sz="1150" dirty="0">
                <a:solidFill>
                  <a:srgbClr val="FFFF00"/>
                </a:solidFill>
              </a:rPr>
              <a:t> L[n1], R[n2]; </a:t>
            </a:r>
            <a:r>
              <a:rPr lang="en-US" altLang="en-US" sz="1150" dirty="0">
                <a:solidFill>
                  <a:srgbClr val="FFC000"/>
                </a:solidFill>
              </a:rPr>
              <a:t>/* create temp arrays */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for(</a:t>
            </a:r>
            <a:r>
              <a:rPr lang="en-US" altLang="en-US" sz="1150" dirty="0" err="1">
                <a:solidFill>
                  <a:srgbClr val="FFFF00"/>
                </a:solidFill>
              </a:rPr>
              <a:t>i</a:t>
            </a:r>
            <a:r>
              <a:rPr lang="en-US" altLang="en-US" sz="1150" dirty="0">
                <a:solidFill>
                  <a:srgbClr val="FFFF00"/>
                </a:solidFill>
              </a:rPr>
              <a:t> = 0; </a:t>
            </a:r>
            <a:r>
              <a:rPr lang="en-US" altLang="en-US" sz="1150" dirty="0" err="1">
                <a:solidFill>
                  <a:srgbClr val="FFFF00"/>
                </a:solidFill>
              </a:rPr>
              <a:t>i</a:t>
            </a:r>
            <a:r>
              <a:rPr lang="en-US" altLang="en-US" sz="1150" dirty="0">
                <a:solidFill>
                  <a:srgbClr val="FFFF00"/>
                </a:solidFill>
              </a:rPr>
              <a:t> &lt; n1; </a:t>
            </a:r>
            <a:r>
              <a:rPr lang="en-US" altLang="en-US" sz="1150" dirty="0" err="1">
                <a:solidFill>
                  <a:srgbClr val="FFFF00"/>
                </a:solidFill>
              </a:rPr>
              <a:t>i</a:t>
            </a:r>
            <a:r>
              <a:rPr lang="en-US" altLang="en-US" sz="1150" dirty="0">
                <a:solidFill>
                  <a:srgbClr val="FFFF00"/>
                </a:solidFill>
              </a:rPr>
              <a:t>++) </a:t>
            </a:r>
            <a:r>
              <a:rPr lang="en-US" altLang="en-US" sz="1150" dirty="0">
                <a:solidFill>
                  <a:srgbClr val="FFC000"/>
                </a:solidFill>
              </a:rPr>
              <a:t>/* Copy data to temp arrays L[] and R[] */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    L[</a:t>
            </a:r>
            <a:r>
              <a:rPr lang="en-US" altLang="en-US" sz="1150" dirty="0" err="1">
                <a:solidFill>
                  <a:srgbClr val="FFFF00"/>
                </a:solidFill>
              </a:rPr>
              <a:t>i</a:t>
            </a:r>
            <a:r>
              <a:rPr lang="en-US" altLang="en-US" sz="1150" dirty="0">
                <a:solidFill>
                  <a:srgbClr val="FFFF00"/>
                </a:solidFill>
              </a:rPr>
              <a:t>] = </a:t>
            </a:r>
            <a:r>
              <a:rPr lang="en-US" altLang="en-US" sz="1150" dirty="0" err="1">
                <a:solidFill>
                  <a:srgbClr val="FFFF00"/>
                </a:solidFill>
              </a:rPr>
              <a:t>arr</a:t>
            </a:r>
            <a:r>
              <a:rPr lang="en-US" altLang="en-US" sz="1150" dirty="0">
                <a:solidFill>
                  <a:srgbClr val="FFFF00"/>
                </a:solidFill>
              </a:rPr>
              <a:t>[l + </a:t>
            </a:r>
            <a:r>
              <a:rPr lang="en-US" altLang="en-US" sz="1150" dirty="0" err="1">
                <a:solidFill>
                  <a:srgbClr val="FFFF00"/>
                </a:solidFill>
              </a:rPr>
              <a:t>i</a:t>
            </a:r>
            <a:r>
              <a:rPr lang="en-US" altLang="en-US" sz="1150" dirty="0">
                <a:solidFill>
                  <a:srgbClr val="FFFF00"/>
                </a:solidFill>
              </a:rPr>
              <a:t>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for(j = 0; j &lt; n2; </a:t>
            </a:r>
            <a:r>
              <a:rPr lang="en-US" altLang="en-US" sz="1150" dirty="0" err="1">
                <a:solidFill>
                  <a:srgbClr val="FFFF00"/>
                </a:solidFill>
              </a:rPr>
              <a:t>j++</a:t>
            </a:r>
            <a:r>
              <a:rPr lang="en-US" altLang="en-US" sz="1150" dirty="0">
                <a:solidFill>
                  <a:srgbClr val="FFFF00"/>
                </a:solidFill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    R[j] = </a:t>
            </a:r>
            <a:r>
              <a:rPr lang="en-US" altLang="en-US" sz="1150" dirty="0" err="1">
                <a:solidFill>
                  <a:srgbClr val="FFFF00"/>
                </a:solidFill>
              </a:rPr>
              <a:t>arr</a:t>
            </a:r>
            <a:r>
              <a:rPr lang="en-US" altLang="en-US" sz="1150" dirty="0">
                <a:solidFill>
                  <a:srgbClr val="FFFF00"/>
                </a:solidFill>
              </a:rPr>
              <a:t>[m + 1+ j];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</a:t>
            </a:r>
            <a:r>
              <a:rPr lang="en-US" altLang="en-US" sz="1150" dirty="0" err="1">
                <a:solidFill>
                  <a:srgbClr val="FFFF00"/>
                </a:solidFill>
              </a:rPr>
              <a:t>i</a:t>
            </a:r>
            <a:r>
              <a:rPr lang="en-US" altLang="en-US" sz="1150" dirty="0">
                <a:solidFill>
                  <a:srgbClr val="FFFF00"/>
                </a:solidFill>
              </a:rPr>
              <a:t> = 0; </a:t>
            </a:r>
            <a:r>
              <a:rPr lang="en-US" altLang="en-US" sz="1150" dirty="0">
                <a:solidFill>
                  <a:srgbClr val="FFC000"/>
                </a:solidFill>
              </a:rPr>
              <a:t>/* Merge the temp arrays back into </a:t>
            </a:r>
            <a:r>
              <a:rPr lang="en-US" altLang="en-US" sz="1150" dirty="0" err="1">
                <a:solidFill>
                  <a:srgbClr val="FFC000"/>
                </a:solidFill>
              </a:rPr>
              <a:t>arr</a:t>
            </a:r>
            <a:r>
              <a:rPr lang="en-US" altLang="en-US" sz="1150" dirty="0">
                <a:solidFill>
                  <a:srgbClr val="FFC000"/>
                </a:solidFill>
              </a:rPr>
              <a:t>[</a:t>
            </a:r>
            <a:r>
              <a:rPr lang="en-US" altLang="en-US" sz="1150" dirty="0" err="1">
                <a:solidFill>
                  <a:srgbClr val="FFC000"/>
                </a:solidFill>
              </a:rPr>
              <a:t>l..r</a:t>
            </a:r>
            <a:r>
              <a:rPr lang="en-US" altLang="en-US" sz="1150" dirty="0">
                <a:solidFill>
                  <a:srgbClr val="FFC000"/>
                </a:solidFill>
              </a:rPr>
              <a:t>]*/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j = 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k = l;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while (</a:t>
            </a:r>
            <a:r>
              <a:rPr lang="en-US" altLang="en-US" sz="1150" dirty="0" err="1">
                <a:solidFill>
                  <a:srgbClr val="FFFF00"/>
                </a:solidFill>
              </a:rPr>
              <a:t>i</a:t>
            </a:r>
            <a:r>
              <a:rPr lang="en-US" altLang="en-US" sz="1150" dirty="0">
                <a:solidFill>
                  <a:srgbClr val="FFFF00"/>
                </a:solidFill>
              </a:rPr>
              <a:t> &lt; n1 &amp;&amp; j &lt; n2)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    if (L[</a:t>
            </a:r>
            <a:r>
              <a:rPr lang="en-US" altLang="en-US" sz="1150" dirty="0" err="1">
                <a:solidFill>
                  <a:srgbClr val="FFFF00"/>
                </a:solidFill>
              </a:rPr>
              <a:t>i</a:t>
            </a:r>
            <a:r>
              <a:rPr lang="en-US" altLang="en-US" sz="1150" dirty="0">
                <a:solidFill>
                  <a:srgbClr val="FFFF00"/>
                </a:solidFill>
              </a:rPr>
              <a:t>] &lt;= R[j])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        </a:t>
            </a:r>
            <a:r>
              <a:rPr lang="en-US" altLang="en-US" sz="1150" dirty="0" err="1">
                <a:solidFill>
                  <a:srgbClr val="FFFF00"/>
                </a:solidFill>
              </a:rPr>
              <a:t>arr</a:t>
            </a:r>
            <a:r>
              <a:rPr lang="en-US" altLang="en-US" sz="1150" dirty="0">
                <a:solidFill>
                  <a:srgbClr val="FFFF00"/>
                </a:solidFill>
              </a:rPr>
              <a:t>[k] = L[</a:t>
            </a:r>
            <a:r>
              <a:rPr lang="en-US" altLang="en-US" sz="1150" dirty="0" err="1">
                <a:solidFill>
                  <a:srgbClr val="FFFF00"/>
                </a:solidFill>
              </a:rPr>
              <a:t>i</a:t>
            </a:r>
            <a:r>
              <a:rPr lang="en-US" altLang="en-US" sz="1150" dirty="0">
                <a:solidFill>
                  <a:srgbClr val="FFFF00"/>
                </a:solidFill>
              </a:rPr>
              <a:t>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        </a:t>
            </a:r>
            <a:r>
              <a:rPr lang="en-US" altLang="en-US" sz="1150" dirty="0" err="1">
                <a:solidFill>
                  <a:srgbClr val="FFFF00"/>
                </a:solidFill>
              </a:rPr>
              <a:t>i</a:t>
            </a:r>
            <a:r>
              <a:rPr lang="en-US" altLang="en-US" sz="1150" dirty="0">
                <a:solidFill>
                  <a:srgbClr val="FFFF00"/>
                </a:solidFill>
              </a:rPr>
              <a:t>++;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  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    else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        </a:t>
            </a:r>
            <a:r>
              <a:rPr lang="en-US" altLang="en-US" sz="1150" dirty="0" err="1">
                <a:solidFill>
                  <a:srgbClr val="FFFF00"/>
                </a:solidFill>
              </a:rPr>
              <a:t>arr</a:t>
            </a:r>
            <a:r>
              <a:rPr lang="en-US" altLang="en-US" sz="1150" dirty="0">
                <a:solidFill>
                  <a:srgbClr val="FFFF00"/>
                </a:solidFill>
              </a:rPr>
              <a:t>[k] = R[j];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        </a:t>
            </a:r>
            <a:r>
              <a:rPr lang="en-US" altLang="en-US" sz="1150" dirty="0" err="1">
                <a:solidFill>
                  <a:srgbClr val="FFFF00"/>
                </a:solidFill>
              </a:rPr>
              <a:t>j++</a:t>
            </a:r>
            <a:r>
              <a:rPr lang="en-US" altLang="en-US" sz="1150" dirty="0">
                <a:solidFill>
                  <a:srgbClr val="FFFF00"/>
                </a:solidFill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  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    k++;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while (</a:t>
            </a:r>
            <a:r>
              <a:rPr lang="en-US" altLang="en-US" sz="1150" dirty="0" err="1">
                <a:solidFill>
                  <a:srgbClr val="FFFF00"/>
                </a:solidFill>
              </a:rPr>
              <a:t>i</a:t>
            </a:r>
            <a:r>
              <a:rPr lang="en-US" altLang="en-US" sz="1150" dirty="0">
                <a:solidFill>
                  <a:srgbClr val="FFFF00"/>
                </a:solidFill>
              </a:rPr>
              <a:t> &lt; n1) { </a:t>
            </a:r>
            <a:r>
              <a:rPr lang="en-US" altLang="en-US" sz="1150" dirty="0">
                <a:solidFill>
                  <a:srgbClr val="FFC000"/>
                </a:solidFill>
              </a:rPr>
              <a:t>/* Copy the remaining elements of L[], if there are any */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    </a:t>
            </a:r>
            <a:r>
              <a:rPr lang="en-US" altLang="en-US" sz="1150" dirty="0" err="1">
                <a:solidFill>
                  <a:srgbClr val="FFFF00"/>
                </a:solidFill>
              </a:rPr>
              <a:t>arr</a:t>
            </a:r>
            <a:r>
              <a:rPr lang="en-US" altLang="en-US" sz="1150" dirty="0">
                <a:solidFill>
                  <a:srgbClr val="FFFF00"/>
                </a:solidFill>
              </a:rPr>
              <a:t>[k] = L[</a:t>
            </a:r>
            <a:r>
              <a:rPr lang="en-US" altLang="en-US" sz="1150" dirty="0" err="1">
                <a:solidFill>
                  <a:srgbClr val="FFFF00"/>
                </a:solidFill>
              </a:rPr>
              <a:t>i</a:t>
            </a:r>
            <a:r>
              <a:rPr lang="en-US" altLang="en-US" sz="1150" dirty="0">
                <a:solidFill>
                  <a:srgbClr val="FFFF00"/>
                </a:solidFill>
              </a:rPr>
              <a:t>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    </a:t>
            </a:r>
            <a:r>
              <a:rPr lang="en-US" altLang="en-US" sz="1150" dirty="0" err="1">
                <a:solidFill>
                  <a:srgbClr val="FFFF00"/>
                </a:solidFill>
              </a:rPr>
              <a:t>i</a:t>
            </a:r>
            <a:r>
              <a:rPr lang="en-US" altLang="en-US" sz="1150" dirty="0">
                <a:solidFill>
                  <a:srgbClr val="FFFF00"/>
                </a:solidFill>
              </a:rPr>
              <a:t>++;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    k++;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 while (j &lt; n2) {  </a:t>
            </a:r>
            <a:r>
              <a:rPr lang="en-US" altLang="en-US" sz="1150" dirty="0">
                <a:solidFill>
                  <a:srgbClr val="FFC000"/>
                </a:solidFill>
              </a:rPr>
              <a:t>/* Copy the remaining elements of R[], if there are any */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    </a:t>
            </a:r>
            <a:r>
              <a:rPr lang="en-US" altLang="en-US" sz="1150" dirty="0" err="1">
                <a:solidFill>
                  <a:srgbClr val="FFFF00"/>
                </a:solidFill>
              </a:rPr>
              <a:t>arr</a:t>
            </a:r>
            <a:r>
              <a:rPr lang="en-US" altLang="en-US" sz="1150" dirty="0">
                <a:solidFill>
                  <a:srgbClr val="FFFF00"/>
                </a:solidFill>
              </a:rPr>
              <a:t>[k] = R[j];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    </a:t>
            </a:r>
            <a:r>
              <a:rPr lang="en-US" altLang="en-US" sz="1150" dirty="0" err="1">
                <a:solidFill>
                  <a:srgbClr val="FFFF00"/>
                </a:solidFill>
              </a:rPr>
              <a:t>j++</a:t>
            </a:r>
            <a:r>
              <a:rPr lang="en-US" altLang="en-US" sz="1150" dirty="0">
                <a:solidFill>
                  <a:srgbClr val="FFFF00"/>
                </a:solidFill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    k++;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  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50" dirty="0">
                <a:solidFill>
                  <a:srgbClr val="FFFF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13531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Merge Sort Analysis</a:t>
            </a:r>
          </a:p>
        </p:txBody>
      </p:sp>
      <p:sp>
        <p:nvSpPr>
          <p:cNvPr id="44036" name="Rectangle 4"/>
          <p:cNvSpPr>
            <a:spLocks noGrp="1" noChangeArrowheads="1"/>
          </p:cNvSpPr>
          <p:nvPr>
            <p:ph idx="1"/>
          </p:nvPr>
        </p:nvSpPr>
        <p:spPr>
          <a:xfrm>
            <a:off x="1981201" y="1600201"/>
            <a:ext cx="6500813" cy="4441825"/>
          </a:xfrm>
        </p:spPr>
        <p:txBody>
          <a:bodyPr rtlCol="0">
            <a:normAutofit/>
          </a:bodyPr>
          <a:lstStyle/>
          <a:p>
            <a:pPr>
              <a:buFont typeface="Wingdings 3" charset="2"/>
              <a:buChar char=""/>
              <a:defRPr/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Merging: must go through all the elements in every array for merge</a:t>
            </a:r>
          </a:p>
          <a:p>
            <a:pPr lvl="1">
              <a:buFont typeface="Wingdings 3" charset="2"/>
              <a:buChar char=""/>
              <a:defRPr/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O(n)</a:t>
            </a:r>
          </a:p>
          <a:p>
            <a:pPr>
              <a:buFont typeface="Wingdings 3" charset="2"/>
              <a:buChar char=""/>
              <a:defRPr/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But we only do this log n times</a:t>
            </a:r>
          </a:p>
          <a:p>
            <a:pPr lvl="1">
              <a:buFont typeface="Wingdings 3" charset="2"/>
              <a:buChar char=""/>
              <a:defRPr/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Merge 1, then 2, then 4, then 8…</a:t>
            </a:r>
          </a:p>
          <a:p>
            <a:pPr>
              <a:buFont typeface="Wingdings 3" charset="2"/>
              <a:buChar char=""/>
              <a:defRPr/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 total is O (n log n)</a:t>
            </a:r>
          </a:p>
          <a:p>
            <a:pPr lvl="1">
              <a:buFont typeface="Wingdings 3" charset="2"/>
              <a:buChar char=""/>
              <a:defRPr/>
            </a:pPr>
            <a:r>
              <a:rPr lang="en-US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Not bad!</a:t>
            </a: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Font typeface="Wingdings 3" charset="2"/>
              <a:buChar char=""/>
              <a:defRPr/>
            </a:pP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None/>
              <a:defRPr/>
            </a:pP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Sorted lists?  Reverse order lists? </a:t>
            </a: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E0B18FC-0812-4357-B1F4-9D8E2B9A10C3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8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smtClean="0"/>
              <a:t>Next…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759C56A-7CBD-4549-8D17-47E3DC6680F5}" type="slidenum">
              <a:rPr lang="en-US" altLang="en-US" smtClean="0">
                <a:solidFill>
                  <a:schemeClr val="accent1"/>
                </a:solidFill>
              </a:rPr>
              <a:pPr/>
              <a:t>45</a:t>
            </a:fld>
            <a:endParaRPr lang="en-US" alt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31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Heapsort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600200"/>
            <a:ext cx="6705600" cy="45720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Merge sort</a:t>
            </a:r>
            <a:r>
              <a:rPr lang="en-US" altLang="en-US" smtClean="0"/>
              <a:t> time is O(n log n)</a:t>
            </a:r>
          </a:p>
          <a:p>
            <a:pPr lvl="1" eaLnBrk="1" hangingPunct="1"/>
            <a:r>
              <a:rPr lang="en-US" altLang="en-US" b="1" i="1" smtClean="0"/>
              <a:t>But</a:t>
            </a:r>
            <a:r>
              <a:rPr lang="en-US" altLang="en-US" smtClean="0"/>
              <a:t> requires (temporarily) n extra storage items or a linked list</a:t>
            </a:r>
          </a:p>
          <a:p>
            <a:pPr eaLnBrk="1" hangingPunct="1"/>
            <a:r>
              <a:rPr lang="en-US" altLang="en-US" i="1" u="sng" smtClean="0">
                <a:solidFill>
                  <a:srgbClr val="33CC33"/>
                </a:solidFill>
              </a:rPr>
              <a:t>Heapsort</a:t>
            </a:r>
            <a:endParaRPr lang="en-US" altLang="en-US" smtClean="0">
              <a:solidFill>
                <a:srgbClr val="33CC33"/>
              </a:solidFill>
            </a:endParaRPr>
          </a:p>
          <a:p>
            <a:pPr lvl="1" eaLnBrk="1" hangingPunct="1"/>
            <a:r>
              <a:rPr lang="en-US" altLang="en-US" smtClean="0"/>
              <a:t>Works </a:t>
            </a:r>
            <a:r>
              <a:rPr lang="en-US" altLang="en-US" i="1" u="sng" smtClean="0"/>
              <a:t>in place:</a:t>
            </a:r>
            <a:r>
              <a:rPr lang="en-US" altLang="en-US" smtClean="0"/>
              <a:t> no additional storage</a:t>
            </a:r>
          </a:p>
          <a:p>
            <a:pPr lvl="1" eaLnBrk="1" hangingPunct="1"/>
            <a:r>
              <a:rPr lang="en-US" altLang="en-US" smtClean="0"/>
              <a:t>Offers same O(n log n) performance</a:t>
            </a:r>
          </a:p>
          <a:p>
            <a:pPr eaLnBrk="1" hangingPunct="1"/>
            <a:r>
              <a:rPr lang="en-US" altLang="en-US" smtClean="0"/>
              <a:t>Idea:</a:t>
            </a:r>
          </a:p>
          <a:p>
            <a:pPr lvl="1" eaLnBrk="1" hangingPunct="1"/>
            <a:r>
              <a:rPr lang="en-US" altLang="en-US" smtClean="0"/>
              <a:t>Insert each element into a heap</a:t>
            </a:r>
          </a:p>
          <a:p>
            <a:pPr lvl="1" eaLnBrk="1" hangingPunct="1"/>
            <a:r>
              <a:rPr lang="en-US" altLang="en-US" smtClean="0"/>
              <a:t>Repeatedly remove from heap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36B202C-E075-470F-8E65-B88180D06374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64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52600" y="788988"/>
            <a:ext cx="8686800" cy="54927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155576"/>
            <a:ext cx="7315200" cy="773113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Heapsort  in tree form:</a:t>
            </a:r>
          </a:p>
        </p:txBody>
      </p:sp>
      <p:sp>
        <p:nvSpPr>
          <p:cNvPr id="59396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BA2F9A9-95C4-4834-AF25-BD3FE919FD7B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9397" name="Picture 6" descr="KWC10_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6" y="928689"/>
            <a:ext cx="8297863" cy="50006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72974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7000" y="1371600"/>
            <a:ext cx="7086600" cy="4343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1" y="198438"/>
            <a:ext cx="6348413" cy="944562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Heapsort as Array</a:t>
            </a:r>
          </a:p>
        </p:txBody>
      </p:sp>
      <p:sp>
        <p:nvSpPr>
          <p:cNvPr id="60420" name="Slide Number Placeholder 2"/>
          <p:cNvSpPr>
            <a:spLocks noGrp="1"/>
          </p:cNvSpPr>
          <p:nvPr>
            <p:ph type="sldNum" sz="quarter" idx="12"/>
          </p:nvPr>
        </p:nvSpPr>
        <p:spPr bwMode="auto">
          <a:solidFill>
            <a:schemeClr val="tx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8DC0356-C96E-4F5B-87FC-BFC566D7B16B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60421" name="Picture 6" descr="KWC10_12and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4" y="1519239"/>
            <a:ext cx="6402387" cy="38195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02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8001000" cy="13208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Algorithm for In-Place Heapsort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2133601" y="1143001"/>
            <a:ext cx="6348413" cy="4899025"/>
          </a:xfrm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Build heap starting from unsorted array</a:t>
            </a:r>
          </a:p>
          <a:p>
            <a:pPr eaLnBrk="1" hangingPunct="1"/>
            <a:r>
              <a:rPr lang="en-US" altLang="en-US" smtClean="0"/>
              <a:t>While the heap is not empty</a:t>
            </a:r>
          </a:p>
          <a:p>
            <a:pPr lvl="1" eaLnBrk="1" hangingPunct="1"/>
            <a:r>
              <a:rPr lang="en-US" altLang="en-US" smtClean="0"/>
              <a:t>Remove the first item from the heap:</a:t>
            </a:r>
          </a:p>
          <a:p>
            <a:pPr lvl="2" eaLnBrk="1" hangingPunct="1"/>
            <a:r>
              <a:rPr lang="en-US" altLang="en-US" smtClean="0"/>
              <a:t>Swap it with the last item</a:t>
            </a:r>
          </a:p>
          <a:p>
            <a:pPr lvl="1" eaLnBrk="1" hangingPunct="1"/>
            <a:r>
              <a:rPr lang="en-US" altLang="en-US" smtClean="0"/>
              <a:t>Restore the heap property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15E427E-1800-41D3-A389-36B533C944EE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Selection Sort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2133601" y="1371600"/>
            <a:ext cx="6348413" cy="3881438"/>
          </a:xfrm>
        </p:spPr>
        <p:txBody>
          <a:bodyPr/>
          <a:lstStyle/>
          <a:p>
            <a:pPr eaLnBrk="1" hangingPunct="1"/>
            <a:r>
              <a:rPr lang="en-US" altLang="en-US" smtClean="0"/>
              <a:t>Your basic sorting algorithm</a:t>
            </a:r>
          </a:p>
          <a:p>
            <a:pPr eaLnBrk="1" hangingPunct="1"/>
            <a:r>
              <a:rPr lang="en-US" altLang="en-US" smtClean="0"/>
              <a:t>Straightforward</a:t>
            </a:r>
          </a:p>
          <a:p>
            <a:pPr eaLnBrk="1" hangingPunct="1"/>
            <a:r>
              <a:rPr lang="en-US" altLang="en-US" smtClean="0"/>
              <a:t>How do we do this?</a:t>
            </a:r>
          </a:p>
          <a:p>
            <a:pPr eaLnBrk="1" hangingPunct="1">
              <a:buFontTx/>
              <a:buNone/>
            </a:pPr>
            <a:endParaRPr lang="en-US" altLang="en-US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C8A7F63-D92C-493F-A757-990278829A5E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3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Heapsort Analysis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2209801" y="1371600"/>
            <a:ext cx="6348413" cy="3881438"/>
          </a:xfrm>
        </p:spPr>
        <p:txBody>
          <a:bodyPr/>
          <a:lstStyle/>
          <a:p>
            <a:pPr eaLnBrk="1" hangingPunct="1"/>
            <a:r>
              <a:rPr lang="en-US" altLang="en-US" smtClean="0"/>
              <a:t>Insertion cost is log n for heap of size n</a:t>
            </a:r>
          </a:p>
          <a:p>
            <a:pPr lvl="1" eaLnBrk="1" hangingPunct="1"/>
            <a:r>
              <a:rPr lang="en-US" altLang="en-US" smtClean="0"/>
              <a:t>This is O(n log n)</a:t>
            </a:r>
          </a:p>
          <a:p>
            <a:pPr eaLnBrk="1" hangingPunct="1"/>
            <a:r>
              <a:rPr lang="en-US" altLang="en-US" smtClean="0"/>
              <a:t>Removal cost is also log n for heap of size n</a:t>
            </a:r>
          </a:p>
          <a:p>
            <a:pPr lvl="1" eaLnBrk="1" hangingPunct="1"/>
            <a:r>
              <a:rPr lang="en-US" altLang="en-US" smtClean="0"/>
              <a:t>Total removal cost = O(n log n)</a:t>
            </a:r>
          </a:p>
          <a:p>
            <a:pPr lvl="1"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Total cost is O(n log n)</a:t>
            </a: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BCD863F-986A-4274-A1F5-D08465500A0B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76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Selection Sort Example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9144000" cy="4602163"/>
          </a:xfrm>
        </p:spPr>
        <p:txBody>
          <a:bodyPr>
            <a:normAutofit fontScale="92500" lnSpcReduction="20000"/>
          </a:bodyPr>
          <a:lstStyle/>
          <a:p>
            <a:pPr marL="533400" indent="-533400">
              <a:buNone/>
            </a:pPr>
            <a:r>
              <a:rPr lang="en-US" altLang="en-US" smtClean="0"/>
              <a:t>35		65	30	60	20     scan 0-4, smallest=20</a:t>
            </a:r>
          </a:p>
          <a:p>
            <a:pPr marL="533400" indent="-533400">
              <a:buNone/>
            </a:pPr>
            <a:r>
              <a:rPr lang="en-US" altLang="en-US" smtClean="0"/>
              <a:t>						swap 35 and 20</a:t>
            </a:r>
          </a:p>
          <a:p>
            <a:pPr marL="533400" indent="-533400">
              <a:buNone/>
            </a:pPr>
            <a:r>
              <a:rPr lang="en-US" altLang="en-US" smtClean="0"/>
              <a:t>20		65	30	60	35	scan 1-4, smallest=30</a:t>
            </a:r>
          </a:p>
          <a:p>
            <a:pPr marL="533400" indent="-533400">
              <a:buNone/>
            </a:pPr>
            <a:r>
              <a:rPr lang="en-US" altLang="en-US" smtClean="0"/>
              <a:t>						swap 65 and 30</a:t>
            </a:r>
          </a:p>
          <a:p>
            <a:pPr marL="533400" indent="-533400">
              <a:buNone/>
            </a:pPr>
            <a:r>
              <a:rPr lang="en-US" altLang="en-US" smtClean="0"/>
              <a:t>20		30	65	60	35	scan 2-4, smallest=35</a:t>
            </a:r>
          </a:p>
          <a:p>
            <a:pPr marL="533400" indent="-533400">
              <a:buNone/>
            </a:pPr>
            <a:r>
              <a:rPr lang="en-US" altLang="en-US" smtClean="0"/>
              <a:t>						swap 65 and 35</a:t>
            </a:r>
          </a:p>
          <a:p>
            <a:pPr marL="533400" indent="-533400">
              <a:buNone/>
            </a:pPr>
            <a:r>
              <a:rPr lang="en-US" altLang="en-US" smtClean="0"/>
              <a:t>20		30	35	60	65	scan 3-4, smallest=60</a:t>
            </a:r>
          </a:p>
          <a:p>
            <a:pPr marL="533400" indent="-533400">
              <a:buNone/>
            </a:pPr>
            <a:r>
              <a:rPr lang="en-US" altLang="en-US" smtClean="0"/>
              <a:t>						swap 60 and 60</a:t>
            </a:r>
          </a:p>
          <a:p>
            <a:pPr marL="533400" indent="-533400">
              <a:buFontTx/>
              <a:buAutoNum type="arabicPlain" startAt="20"/>
            </a:pPr>
            <a:r>
              <a:rPr lang="en-US" altLang="en-US" smtClean="0"/>
              <a:t>30	35	60	65	done</a:t>
            </a:r>
          </a:p>
          <a:p>
            <a:pPr marL="533400" indent="-533400">
              <a:buNone/>
            </a:pPr>
            <a:endParaRPr lang="en-US" altLang="en-US" smtClean="0"/>
          </a:p>
          <a:p>
            <a:pPr marL="533400" indent="-533400">
              <a:buNone/>
            </a:pPr>
            <a:r>
              <a:rPr lang="en-US" altLang="en-US" b="1" smtClean="0">
                <a:solidFill>
                  <a:srgbClr val="33CC33"/>
                </a:solidFill>
              </a:rPr>
              <a:t>Algorithm design?</a:t>
            </a:r>
            <a:r>
              <a:rPr lang="en-US" altLang="en-US" smtClean="0"/>
              <a:t>  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DD1C66-02E8-470F-B641-6E41521B111C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0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49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Selection Sort Algorithm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1371601"/>
            <a:ext cx="8001000" cy="4754563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altLang="en-US" smtClean="0"/>
              <a:t>for </a:t>
            </a:r>
            <a:r>
              <a:rPr lang="en-US" altLang="en-US" b="1" smtClean="0"/>
              <a:t>i</a:t>
            </a:r>
            <a:r>
              <a:rPr lang="en-US" altLang="en-US" smtClean="0"/>
              <a:t> = 0 to n-2 do   // steps 2-6 form a </a:t>
            </a:r>
            <a:r>
              <a:rPr lang="en-US" altLang="en-US" i="1" u="sng" smtClean="0"/>
              <a:t>pass</a:t>
            </a:r>
            <a:endParaRPr lang="en-US" altLang="en-US" smtClean="0"/>
          </a:p>
          <a:p>
            <a:pPr marL="533400" indent="-533400">
              <a:buFontTx/>
              <a:buAutoNum type="arabicPeriod"/>
            </a:pPr>
            <a:r>
              <a:rPr lang="en-US" altLang="en-US" smtClean="0"/>
              <a:t>      set </a:t>
            </a:r>
            <a:r>
              <a:rPr lang="en-US" altLang="en-US" b="1" smtClean="0"/>
              <a:t>min_pos</a:t>
            </a:r>
            <a:r>
              <a:rPr lang="en-US" altLang="en-US" smtClean="0"/>
              <a:t> to </a:t>
            </a:r>
            <a:r>
              <a:rPr lang="en-US" altLang="en-US" b="1" smtClean="0"/>
              <a:t>i</a:t>
            </a:r>
            <a:endParaRPr lang="en-US" altLang="en-US" smtClean="0"/>
          </a:p>
          <a:p>
            <a:pPr marL="533400" indent="-533400">
              <a:buFontTx/>
              <a:buAutoNum type="arabicPeriod"/>
            </a:pPr>
            <a:r>
              <a:rPr lang="en-US" altLang="en-US" smtClean="0"/>
              <a:t>      for </a:t>
            </a:r>
            <a:r>
              <a:rPr lang="en-US" altLang="en-US" b="1" smtClean="0"/>
              <a:t>j</a:t>
            </a:r>
            <a:r>
              <a:rPr lang="en-US" altLang="en-US" smtClean="0"/>
              <a:t> = </a:t>
            </a:r>
            <a:r>
              <a:rPr lang="en-US" altLang="en-US" b="1" smtClean="0"/>
              <a:t>i</a:t>
            </a:r>
            <a:r>
              <a:rPr lang="en-US" altLang="en-US" smtClean="0"/>
              <a:t>+1 to n-1 do</a:t>
            </a:r>
          </a:p>
          <a:p>
            <a:pPr marL="533400" indent="-533400">
              <a:buFontTx/>
              <a:buAutoNum type="arabicPeriod"/>
            </a:pPr>
            <a:r>
              <a:rPr lang="en-US" altLang="en-US" smtClean="0"/>
              <a:t>            if item at </a:t>
            </a:r>
            <a:r>
              <a:rPr lang="en-US" altLang="en-US" b="1" smtClean="0"/>
              <a:t>j</a:t>
            </a:r>
            <a:r>
              <a:rPr lang="en-US" altLang="en-US" smtClean="0"/>
              <a:t> &lt; item at </a:t>
            </a:r>
            <a:r>
              <a:rPr lang="en-US" altLang="en-US" b="1" smtClean="0"/>
              <a:t>min_pos</a:t>
            </a:r>
            <a:endParaRPr lang="en-US" altLang="en-US" smtClean="0"/>
          </a:p>
          <a:p>
            <a:pPr marL="533400" indent="-533400">
              <a:buFontTx/>
              <a:buAutoNum type="arabicPeriod"/>
            </a:pPr>
            <a:r>
              <a:rPr lang="en-US" altLang="en-US" smtClean="0"/>
              <a:t>                  set </a:t>
            </a:r>
            <a:r>
              <a:rPr lang="en-US" altLang="en-US" b="1" smtClean="0"/>
              <a:t>min_pos</a:t>
            </a:r>
            <a:r>
              <a:rPr lang="en-US" altLang="en-US" smtClean="0"/>
              <a:t> to </a:t>
            </a:r>
            <a:r>
              <a:rPr lang="en-US" altLang="en-US" b="1" smtClean="0"/>
              <a:t>j</a:t>
            </a:r>
            <a:endParaRPr lang="en-US" altLang="en-US" smtClean="0"/>
          </a:p>
          <a:p>
            <a:pPr marL="533400" indent="-533400">
              <a:buFontTx/>
              <a:buAutoNum type="arabicPeriod"/>
            </a:pPr>
            <a:r>
              <a:rPr lang="en-US" altLang="en-US" smtClean="0"/>
              <a:t>      Exchange item at </a:t>
            </a:r>
            <a:r>
              <a:rPr lang="en-US" altLang="en-US" b="1" smtClean="0"/>
              <a:t>min_pos</a:t>
            </a:r>
            <a:r>
              <a:rPr lang="en-US" altLang="en-US" smtClean="0"/>
              <a:t> with one at </a:t>
            </a:r>
            <a:r>
              <a:rPr lang="en-US" altLang="en-US" b="1" smtClean="0"/>
              <a:t>i</a:t>
            </a:r>
            <a:endParaRPr lang="en-US" altLang="en-US" smtClean="0"/>
          </a:p>
          <a:p>
            <a:pPr marL="533400" indent="-533400">
              <a:buFontTx/>
              <a:buAutoNum type="arabicPeriod"/>
            </a:pPr>
            <a:endParaRPr lang="en-US" alt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C9F53C1-EDF7-49CE-B886-89DFE0201532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93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33CC33"/>
                </a:solidFill>
              </a:rPr>
              <a:t>Bubble Sort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143001"/>
            <a:ext cx="8534400" cy="4983163"/>
          </a:xfrm>
        </p:spPr>
        <p:txBody>
          <a:bodyPr/>
          <a:lstStyle/>
          <a:p>
            <a:pPr eaLnBrk="1" hangingPunct="1"/>
            <a:endParaRPr lang="en-US" altLang="en-US" i="1" u="sng" smtClean="0"/>
          </a:p>
          <a:p>
            <a:pPr eaLnBrk="1" hangingPunct="1"/>
            <a:r>
              <a:rPr lang="en-US" altLang="en-US" smtClean="0"/>
              <a:t>Compares adjacent array elements</a:t>
            </a:r>
          </a:p>
          <a:p>
            <a:pPr lvl="1" eaLnBrk="1" hangingPunct="1"/>
            <a:r>
              <a:rPr lang="en-US" altLang="en-US" smtClean="0"/>
              <a:t>Exchanges their values if they are out of order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Smaller values bubble up to the top of the array</a:t>
            </a:r>
          </a:p>
          <a:p>
            <a:pPr lvl="1" eaLnBrk="1" hangingPunct="1"/>
            <a:r>
              <a:rPr lang="en-US" altLang="en-US" smtClean="0"/>
              <a:t>Larger values sink to the bottom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B4D099F-966A-4A1D-8796-D83BFF0E2467}" type="slidenum"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87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133601" y="228600"/>
            <a:ext cx="6348413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BubbleSort</a:t>
            </a:r>
          </a:p>
        </p:txBody>
      </p:sp>
      <p:pic>
        <p:nvPicPr>
          <p:cNvPr id="14339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5600" y="1143000"/>
            <a:ext cx="3657600" cy="5518150"/>
          </a:xfrm>
          <a:solidFill>
            <a:schemeClr val="tx1"/>
          </a:solidFill>
        </p:spPr>
      </p:pic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FFFFFF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FFFFFF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FFFFFF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FFFFFF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C132935-0589-41D0-BA8F-E793FF8AC71A}" type="slidenum">
              <a:rPr lang="en-US" altLang="en-US" smtClean="0">
                <a:solidFill>
                  <a:schemeClr val="accent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mtClean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94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2379</Words>
  <Application>Microsoft Office PowerPoint</Application>
  <PresentationFormat>Widescreen</PresentationFormat>
  <Paragraphs>590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Lucida Sans Typewriter</vt:lpstr>
      <vt:lpstr>Symbol</vt:lpstr>
      <vt:lpstr>Wingdings 3</vt:lpstr>
      <vt:lpstr>Office Theme</vt:lpstr>
      <vt:lpstr>PowerPoint Presentation</vt:lpstr>
      <vt:lpstr>Sorting</vt:lpstr>
      <vt:lpstr>Applications of Sorting </vt:lpstr>
      <vt:lpstr>Testing:</vt:lpstr>
      <vt:lpstr>Selection Sort</vt:lpstr>
      <vt:lpstr>Selection Sort Example</vt:lpstr>
      <vt:lpstr>Selection Sort Algorithm</vt:lpstr>
      <vt:lpstr>Bubble Sort</vt:lpstr>
      <vt:lpstr>BubbleSort</vt:lpstr>
      <vt:lpstr>Bubble Sort Algorithm</vt:lpstr>
      <vt:lpstr>Bubble Sort Algorithm, Refined</vt:lpstr>
      <vt:lpstr>Bubble Sort Code</vt:lpstr>
      <vt:lpstr>Analysis of Bubble Sort</vt:lpstr>
      <vt:lpstr>Analysis of Bubble Sort</vt:lpstr>
      <vt:lpstr>Insertion Sort</vt:lpstr>
      <vt:lpstr>Insertion Sort Algorithm</vt:lpstr>
      <vt:lpstr>Insertion Sort Example</vt:lpstr>
      <vt:lpstr>Analysis of Insertion Sort</vt:lpstr>
      <vt:lpstr>Shell Sort:</vt:lpstr>
      <vt:lpstr>Illustration of Shell Sort</vt:lpstr>
      <vt:lpstr>Shell Sort Algorithm</vt:lpstr>
      <vt:lpstr>Shell Sort Algorithm: Inner Loop</vt:lpstr>
      <vt:lpstr>Illustration of Shell Sort</vt:lpstr>
      <vt:lpstr>Analysis of Shell Sort</vt:lpstr>
      <vt:lpstr>ShellSort FYI:</vt:lpstr>
      <vt:lpstr>Quicksort</vt:lpstr>
      <vt:lpstr>Trace of Algorithm for Partitioning</vt:lpstr>
      <vt:lpstr>In English:</vt:lpstr>
      <vt:lpstr>Quicksort Example</vt:lpstr>
      <vt:lpstr>Algorithm for Quicksort</vt:lpstr>
      <vt:lpstr>PowerPoint Presentation</vt:lpstr>
      <vt:lpstr>Revised Partitioning Algorithm</vt:lpstr>
      <vt:lpstr>Solution: pick better pivot values </vt:lpstr>
      <vt:lpstr>Next…</vt:lpstr>
      <vt:lpstr>Merge Sort</vt:lpstr>
      <vt:lpstr>Merge Algorithm (Two Arrays)</vt:lpstr>
      <vt:lpstr>Picture of Merge</vt:lpstr>
      <vt:lpstr>Analysis of Merge</vt:lpstr>
      <vt:lpstr>Using Merge to Sort</vt:lpstr>
      <vt:lpstr>Merge Sort Algorithm</vt:lpstr>
      <vt:lpstr>Merge Sort Example</vt:lpstr>
      <vt:lpstr>Algorithm (in English) for merging</vt:lpstr>
      <vt:lpstr>Merge Sort Code </vt:lpstr>
      <vt:lpstr>Merge Sort Analysis</vt:lpstr>
      <vt:lpstr>Next…</vt:lpstr>
      <vt:lpstr>Heapsort</vt:lpstr>
      <vt:lpstr>Heapsort  in tree form:</vt:lpstr>
      <vt:lpstr>Heapsort as Array</vt:lpstr>
      <vt:lpstr>Algorithm for In-Place Heapsort</vt:lpstr>
      <vt:lpstr>Heapsort Analysis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Debra Yarrington</dc:creator>
  <cp:lastModifiedBy>Debra Yarrington</cp:lastModifiedBy>
  <cp:revision>1</cp:revision>
  <dcterms:created xsi:type="dcterms:W3CDTF">2016-11-09T04:57:35Z</dcterms:created>
  <dcterms:modified xsi:type="dcterms:W3CDTF">2016-11-09T04:59:27Z</dcterms:modified>
</cp:coreProperties>
</file>